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51"/>
  </p:notesMasterIdLst>
  <p:sldIdLst>
    <p:sldId id="256" r:id="rId2"/>
    <p:sldId id="257" r:id="rId3"/>
    <p:sldId id="258" r:id="rId4"/>
    <p:sldId id="259" r:id="rId5"/>
    <p:sldId id="265" r:id="rId6"/>
    <p:sldId id="277" r:id="rId7"/>
    <p:sldId id="260" r:id="rId8"/>
    <p:sldId id="261" r:id="rId9"/>
    <p:sldId id="262" r:id="rId10"/>
    <p:sldId id="263" r:id="rId11"/>
    <p:sldId id="266" r:id="rId12"/>
    <p:sldId id="271" r:id="rId13"/>
    <p:sldId id="272" r:id="rId14"/>
    <p:sldId id="280" r:id="rId15"/>
    <p:sldId id="267" r:id="rId16"/>
    <p:sldId id="269" r:id="rId17"/>
    <p:sldId id="264" r:id="rId18"/>
    <p:sldId id="273" r:id="rId19"/>
    <p:sldId id="275" r:id="rId20"/>
    <p:sldId id="278" r:id="rId21"/>
    <p:sldId id="276" r:id="rId22"/>
    <p:sldId id="284" r:id="rId23"/>
    <p:sldId id="288" r:id="rId24"/>
    <p:sldId id="281" r:id="rId25"/>
    <p:sldId id="279" r:id="rId26"/>
    <p:sldId id="283" r:id="rId27"/>
    <p:sldId id="285" r:id="rId28"/>
    <p:sldId id="286" r:id="rId29"/>
    <p:sldId id="287" r:id="rId30"/>
    <p:sldId id="304" r:id="rId31"/>
    <p:sldId id="305" r:id="rId32"/>
    <p:sldId id="289" r:id="rId33"/>
    <p:sldId id="291" r:id="rId34"/>
    <p:sldId id="292" r:id="rId35"/>
    <p:sldId id="293" r:id="rId36"/>
    <p:sldId id="294" r:id="rId37"/>
    <p:sldId id="295" r:id="rId38"/>
    <p:sldId id="296" r:id="rId39"/>
    <p:sldId id="306" r:id="rId40"/>
    <p:sldId id="308" r:id="rId41"/>
    <p:sldId id="307" r:id="rId42"/>
    <p:sldId id="309" r:id="rId43"/>
    <p:sldId id="310" r:id="rId44"/>
    <p:sldId id="311" r:id="rId45"/>
    <p:sldId id="301" r:id="rId46"/>
    <p:sldId id="313" r:id="rId47"/>
    <p:sldId id="314" r:id="rId48"/>
    <p:sldId id="315" r:id="rId49"/>
    <p:sldId id="303" r:id="rId5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18" autoAdjust="0"/>
  </p:normalViewPr>
  <p:slideViewPr>
    <p:cSldViewPr snapToGrid="0">
      <p:cViewPr varScale="1">
        <p:scale>
          <a:sx n="86" d="100"/>
          <a:sy n="86" d="100"/>
        </p:scale>
        <p:origin x="552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baseline="0" dirty="0">
                <a:solidFill>
                  <a:schemeClr val="tx1"/>
                </a:solidFill>
              </a:rPr>
              <a:t> </a:t>
            </a:r>
            <a:r>
              <a:rPr lang="en-US" altLang="ko-KR" baseline="0" dirty="0">
                <a:solidFill>
                  <a:schemeClr val="tx1"/>
                </a:solidFill>
              </a:rPr>
              <a:t>10</a:t>
            </a:r>
            <a:r>
              <a:rPr lang="ko-KR" altLang="en-US" baseline="0" dirty="0">
                <a:solidFill>
                  <a:schemeClr val="tx1"/>
                </a:solidFill>
              </a:rPr>
              <a:t>세 미만 아이들의 </a:t>
            </a:r>
            <a:r>
              <a:rPr lang="ko-KR" altLang="en-US" dirty="0">
                <a:solidFill>
                  <a:schemeClr val="tx1"/>
                </a:solidFill>
              </a:rPr>
              <a:t>시력분포</a:t>
            </a:r>
            <a:endParaRPr lang="en-US" altLang="ko-KR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8328405783873541"/>
          <c:y val="2.164164429913392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퍼센트%</c:v>
                </c:pt>
              </c:strCache>
            </c:strRef>
          </c:tx>
          <c:dPt>
            <c:idx val="0"/>
            <c:bubble3D val="0"/>
            <c:spPr>
              <a:solidFill>
                <a:schemeClr val="tx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0F24-405B-A46D-E8A84C57EF9C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F24-405B-A46D-E8A84C57EF9C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0F24-405B-A46D-E8A84C57EF9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F24-405B-A46D-E8A84C57EF9C}"/>
              </c:ext>
            </c:extLst>
          </c:dPt>
          <c:dPt>
            <c:idx val="4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0F24-405B-A46D-E8A84C57EF9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F24-405B-A46D-E8A84C57EF9C}"/>
              </c:ext>
            </c:extLst>
          </c:dPt>
          <c:dLbls>
            <c:dLbl>
              <c:idx val="0"/>
              <c:layout>
                <c:manualLayout>
                  <c:x val="-5.3914862204724979E-3"/>
                  <c:y val="0.15592672515214531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F24-405B-A46D-E8A84C57EF9C}"/>
                </c:ext>
              </c:extLst>
            </c:dLbl>
            <c:dLbl>
              <c:idx val="1"/>
              <c:layout>
                <c:manualLayout>
                  <c:x val="-4.310408464566929E-2"/>
                  <c:y val="0.2136730306549562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F24-405B-A46D-E8A84C57EF9C}"/>
                </c:ext>
              </c:extLst>
            </c:dLbl>
            <c:dLbl>
              <c:idx val="2"/>
              <c:layout>
                <c:manualLayout>
                  <c:x val="-0.10909276574803155"/>
                  <c:y val="0.1954657852198704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F24-405B-A46D-E8A84C57EF9C}"/>
                </c:ext>
              </c:extLst>
            </c:dLbl>
            <c:dLbl>
              <c:idx val="3"/>
              <c:layout>
                <c:manualLayout>
                  <c:x val="-0.15219438976377953"/>
                  <c:y val="0.11039947647641007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F24-405B-A46D-E8A84C57EF9C}"/>
                </c:ext>
              </c:extLst>
            </c:dLbl>
            <c:dLbl>
              <c:idx val="4"/>
              <c:layout>
                <c:manualLayout>
                  <c:x val="-0.16598043799212597"/>
                  <c:y val="1.61270290276187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F24-405B-A46D-E8A84C57EF9C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0.1 이하</c:v>
                </c:pt>
                <c:pt idx="1">
                  <c:v>0.1~0.2</c:v>
                </c:pt>
                <c:pt idx="2">
                  <c:v>0.3~0.4</c:v>
                </c:pt>
                <c:pt idx="3">
                  <c:v>0.5~0.6</c:v>
                </c:pt>
                <c:pt idx="4">
                  <c:v>0.7~0.8</c:v>
                </c:pt>
                <c:pt idx="5">
                  <c:v>0.9 이상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0.8</c:v>
                </c:pt>
                <c:pt idx="1">
                  <c:v>5.5</c:v>
                </c:pt>
                <c:pt idx="2">
                  <c:v>7.8</c:v>
                </c:pt>
                <c:pt idx="3">
                  <c:v>6.6</c:v>
                </c:pt>
                <c:pt idx="4">
                  <c:v>6.6</c:v>
                </c:pt>
                <c:pt idx="5">
                  <c:v>72.7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F24-405B-A46D-E8A84C57EF9C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000" b="1" dirty="0">
                <a:solidFill>
                  <a:schemeClr val="tx1"/>
                </a:solidFill>
                <a:latin typeface="+mn-lt"/>
              </a:rPr>
              <a:t>디스플레이</a:t>
            </a:r>
            <a:r>
              <a:rPr lang="ko-KR" altLang="en-US" sz="2000" b="1" baseline="0" dirty="0">
                <a:solidFill>
                  <a:schemeClr val="tx1"/>
                </a:solidFill>
                <a:latin typeface="+mn-lt"/>
              </a:rPr>
              <a:t> 이용거리에 따른 시력 정상 군 분포</a:t>
            </a:r>
            <a:endParaRPr lang="ko-KR" sz="2000" b="1" dirty="0">
              <a:solidFill>
                <a:schemeClr val="tx1"/>
              </a:solidFill>
              <a:latin typeface="+mn-lt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1m미만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1m미만</c:v>
                </c:pt>
                <c:pt idx="1">
                  <c:v>1m~2m</c:v>
                </c:pt>
                <c:pt idx="2">
                  <c:v>2m~3m</c:v>
                </c:pt>
                <c:pt idx="3">
                  <c:v>3m초과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A36A-4C36-B587-CAA9FBC527A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1m~2m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1m미만</c:v>
                </c:pt>
                <c:pt idx="1">
                  <c:v>1m~2m</c:v>
                </c:pt>
                <c:pt idx="2">
                  <c:v>2m~3m</c:v>
                </c:pt>
                <c:pt idx="3">
                  <c:v>3m초과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1-A36A-4C36-B587-CAA9FBC527A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2m~3m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1m미만</c:v>
                </c:pt>
                <c:pt idx="1">
                  <c:v>1m~2m</c:v>
                </c:pt>
                <c:pt idx="2">
                  <c:v>2m~3m</c:v>
                </c:pt>
                <c:pt idx="3">
                  <c:v>3m초과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A36A-4C36-B587-CAA9FBC527A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3m초과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1m미만</c:v>
                </c:pt>
                <c:pt idx="1">
                  <c:v>1m~2m</c:v>
                </c:pt>
                <c:pt idx="2">
                  <c:v>2m~3m</c:v>
                </c:pt>
                <c:pt idx="3">
                  <c:v>3m초과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3-A36A-4C36-B587-CAA9FBC527A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558797391"/>
        <c:axId val="1603160143"/>
      </c:barChart>
      <c:catAx>
        <c:axId val="1558797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603160143"/>
        <c:crosses val="autoZero"/>
        <c:auto val="1"/>
        <c:lblAlgn val="ctr"/>
        <c:lblOffset val="100"/>
        <c:noMultiLvlLbl val="0"/>
      </c:catAx>
      <c:valAx>
        <c:axId val="160316014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5587973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000" b="1" dirty="0">
                <a:solidFill>
                  <a:schemeClr val="tx1"/>
                </a:solidFill>
                <a:latin typeface="+mn-lt"/>
              </a:rPr>
              <a:t>디스플레이</a:t>
            </a:r>
            <a:r>
              <a:rPr lang="ko-KR" altLang="en-US" sz="2000" b="1" baseline="0" dirty="0">
                <a:solidFill>
                  <a:schemeClr val="tx1"/>
                </a:solidFill>
                <a:latin typeface="+mn-lt"/>
              </a:rPr>
              <a:t> 사용시간에 따른 시력 정상 군 분포</a:t>
            </a:r>
            <a:endParaRPr lang="ko-KR" sz="2000" b="1" dirty="0">
              <a:solidFill>
                <a:schemeClr val="tx1"/>
              </a:solidFill>
              <a:latin typeface="+mn-lt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1시간정도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1시간정도</c:v>
                </c:pt>
                <c:pt idx="1">
                  <c:v>2시간정도</c:v>
                </c:pt>
                <c:pt idx="2">
                  <c:v>3시간정도</c:v>
                </c:pt>
                <c:pt idx="3">
                  <c:v>3시간이상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A36A-4C36-B587-CAA9FBC527A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2시간정도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1시간정도</c:v>
                </c:pt>
                <c:pt idx="1">
                  <c:v>2시간정도</c:v>
                </c:pt>
                <c:pt idx="2">
                  <c:v>3시간정도</c:v>
                </c:pt>
                <c:pt idx="3">
                  <c:v>3시간이상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1-A36A-4C36-B587-CAA9FBC527A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3시간정도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1시간정도</c:v>
                </c:pt>
                <c:pt idx="1">
                  <c:v>2시간정도</c:v>
                </c:pt>
                <c:pt idx="2">
                  <c:v>3시간정도</c:v>
                </c:pt>
                <c:pt idx="3">
                  <c:v>3시간이상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A36A-4C36-B587-CAA9FBC527A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3시간이상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1시간정도</c:v>
                </c:pt>
                <c:pt idx="1">
                  <c:v>2시간정도</c:v>
                </c:pt>
                <c:pt idx="2">
                  <c:v>3시간정도</c:v>
                </c:pt>
                <c:pt idx="3">
                  <c:v>3시간이상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3-A36A-4C36-B587-CAA9FBC527A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558797391"/>
        <c:axId val="1603160143"/>
      </c:barChart>
      <c:catAx>
        <c:axId val="1558797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603160143"/>
        <c:crosses val="autoZero"/>
        <c:auto val="1"/>
        <c:lblAlgn val="ctr"/>
        <c:lblOffset val="100"/>
        <c:noMultiLvlLbl val="0"/>
      </c:catAx>
      <c:valAx>
        <c:axId val="160316014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5587973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g>
</file>

<file path=ppt/media/image34.png>
</file>

<file path=ppt/media/image35.jpg>
</file>

<file path=ppt/media/image36.jpg>
</file>

<file path=ppt/media/image37.png>
</file>

<file path=ppt/media/image38.jpeg>
</file>

<file path=ppt/media/image39.png>
</file>

<file path=ppt/media/image4.jpeg>
</file>

<file path=ppt/media/image40.jpg>
</file>

<file path=ppt/media/image41.png>
</file>

<file path=ppt/media/image42.png>
</file>

<file path=ppt/media/image43.jpeg>
</file>

<file path=ppt/media/image44.jpeg>
</file>

<file path=ppt/media/image45.png>
</file>

<file path=ppt/media/image46.jpeg>
</file>

<file path=ppt/media/image47.jpeg>
</file>

<file path=ppt/media/image48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07062C-4D73-404E-A8C1-8F662B7C3266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CA4665-9C10-4239-9A77-89F1366F2E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072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6F7B73-0CC9-40DA-8AE1-A9D5A4F40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B6857E9-3C05-4A00-BBEB-7E310A77DF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8BF8D7-997C-46CA-A45D-07C5A893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6E4AEB-924F-4275-91CB-32AD070E0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4554D7-BFEF-409E-AD23-B8C29DC32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7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21C37-6DEE-4322-B53F-7E979F72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9A2CF6-9CB5-4689-99A8-C5EC9F707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2A6289-9484-4801-9E06-EC0BEC59F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8E884D-E27F-4BBB-A297-210A9B92B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3EE75B-BB35-42AB-8CBC-BF51C801B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173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73DA39E-0A6A-467B-ADAF-939C274209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EF9D78-9345-4461-AAD4-E8569CC325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F76C35-E8D6-4658-B509-2544174B2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DF9CEC-3901-4AFD-978C-BD7DD4C66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0011B4-2637-4A52-B542-A9F26D473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57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5451D-62BD-4409-8A65-146E15EB6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DEAB80-CBA0-4C81-9D44-84F89ED94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0A5504-C5A5-410A-B223-9E2C22FC5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07CCBA-9136-4D0E-99C6-C2FFB3721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6E75AD-1FFD-4169-9166-8692E38AA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94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0406DC-2E35-4E58-AF21-8FBAE5624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8A40C9-2B8C-40EB-A1A0-704EC51CD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E17E25-4704-458F-A06A-2D15E474D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EB31EE-9781-4DBD-B539-73FCACEA3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C3A88E-7A2A-4045-9362-8B648684C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638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1BF64-F403-4AE4-B4EB-BFE8C8579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B6BBBB-E6FF-4709-B578-02B37EC6A3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8C2F7D-CEC8-42BF-9E40-9FBC7BB9C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8D64FE-DE21-4973-8F7D-E29DB9DCE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382EB7-563B-4B11-B6A1-7F72FA31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325319-25D0-4C6B-95AD-6BDD267A1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530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F4699C-FF5E-40F1-A39E-09B114B2C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A434A3-D2C6-48E4-A8DC-BF8B41DB9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F3C360-8015-48D0-B27C-D4493C5D6E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6F2D608-3497-440E-9EC3-F59C4D9734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1268F0F-8B62-4A91-9FD4-DD5156B5D7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FF07E0-6747-4BD1-8E92-C5E831AA5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5D1D8B-F08E-47EA-8A20-90481997C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87AAA2-A3EF-46A6-8E4E-B5913971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20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B2428C-9067-4C5D-95A5-BD2B0A0F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ED568FD-B8A5-4CF8-9728-1A699FF37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DF52F83-2AC3-4DE4-8C7C-241430F99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87AAE1-0AF4-4687-A98E-BDB5EE1A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358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39B4623-FD31-4EF4-980B-975B92A70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3A4AFB-3A35-4537-931E-FD7E68045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F1773C-8813-4EDE-BB12-6EB5D8FD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251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4A362-BAE6-4AE5-B0E6-A8A91C98A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A7A3C8-EB16-46C1-9D78-09E44D48F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B7F017-B684-460C-9BA0-7AB163414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7F3080-8624-4CFC-9EDC-A05BC3E1C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C26935-2F9B-4921-8965-2135A5199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4DA075-6470-46FF-B167-2ECABF031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612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21B11E-2190-483E-949D-DB9536DBB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E26234-7907-4415-9DAE-223FF5DC67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B6FB25-BDC7-4A32-8556-2E0BBC061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05DBF5-05F4-4676-BFDB-521230B1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D97205-DBE7-48F0-A9BA-36792CAEB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479D1C-55FE-470E-A632-F2067D56C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599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AB65ED3-4E28-4722-AA69-0172DB9BE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8AC27B-09E5-4682-AA14-2AA3BD5AA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392D1A-32BD-4620-A8DB-035AEDB15B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4CB2D-D940-4A59-B148-B87B4027DE5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C3D3DB-BA68-490E-8E5D-57B9C41C9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44DF22-1142-4DD5-9D00-0E6D180D6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EAFC2-78E5-4C8A-8656-D0F3D939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574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jp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hyperlink" Target="http://www.google.co.kr/url?sa=i&amp;rct=j&amp;q=&amp;esrc=s&amp;source=images&amp;cd=&amp;cad=rja&amp;uact=8&amp;ved=2ahUKEwjW6rre94niAhXZZt4KHVujC-YQjRx6BAgBEAU&amp;url=%2Furl%3Fsa%3Di%26rct%3Dj%26q%3D%26esrc%3Ds%26source%3Dimages%26cd%3D%26ved%3D%26url%3Dhttps%253A%252F%252Fnamu.wiki%252Fw%252F%2525EB%252582%25259C%2525EC%25258B%25259C%26psig%3DAOvVaw3DCMzWU2YNuA6TYul1yly7%26ust%3D1557336217363330&amp;psig=AOvVaw3DCMzWU2YNuA6TYul1yly7&amp;ust=1557336217363330" TargetMode="External"/><Relationship Id="rId4" Type="http://schemas.openxmlformats.org/officeDocument/2006/relationships/image" Target="../media/image36.jp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png"/><Relationship Id="rId4" Type="http://schemas.openxmlformats.org/officeDocument/2006/relationships/image" Target="../media/image40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E89939-33A5-4171-A22B-A5008E5443B4}"/>
              </a:ext>
            </a:extLst>
          </p:cNvPr>
          <p:cNvSpPr txBox="1"/>
          <p:nvPr/>
        </p:nvSpPr>
        <p:spPr>
          <a:xfrm>
            <a:off x="2274163" y="3105834"/>
            <a:ext cx="7643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/>
              <a:t>I Safety</a:t>
            </a:r>
            <a:endParaRPr lang="ko-KR" alt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B00049-C892-4493-82F1-9F66F8FE8351}"/>
              </a:ext>
            </a:extLst>
          </p:cNvPr>
          <p:cNvSpPr txBox="1"/>
          <p:nvPr/>
        </p:nvSpPr>
        <p:spPr>
          <a:xfrm>
            <a:off x="8356847" y="5934670"/>
            <a:ext cx="3835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 err="1"/>
              <a:t>방세네조</a:t>
            </a:r>
            <a:r>
              <a:rPr lang="en-US" altLang="ko-KR" dirty="0"/>
              <a:t>!</a:t>
            </a:r>
          </a:p>
          <a:p>
            <a:pPr algn="r"/>
            <a:r>
              <a:rPr lang="en-US" altLang="ko-KR" dirty="0"/>
              <a:t>2017315018 </a:t>
            </a:r>
            <a:r>
              <a:rPr lang="ko-KR" altLang="en-US" dirty="0"/>
              <a:t>방제호</a:t>
            </a:r>
            <a:endParaRPr lang="en-US" altLang="ko-KR" dirty="0"/>
          </a:p>
          <a:p>
            <a:pPr algn="r"/>
            <a:r>
              <a:rPr lang="en-US" altLang="ko-KR" dirty="0"/>
              <a:t>2017315034 </a:t>
            </a:r>
            <a:r>
              <a:rPr lang="ko-KR" altLang="en-US" dirty="0" err="1"/>
              <a:t>전세종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23D60A-378F-45C7-955D-E10E8AEA75C4}"/>
              </a:ext>
            </a:extLst>
          </p:cNvPr>
          <p:cNvSpPr txBox="1"/>
          <p:nvPr/>
        </p:nvSpPr>
        <p:spPr>
          <a:xfrm>
            <a:off x="3694590" y="1673073"/>
            <a:ext cx="4802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/>
              <a:t>SW Project </a:t>
            </a:r>
            <a:r>
              <a:rPr lang="ko-KR" altLang="en-US" sz="2800" b="1" dirty="0"/>
              <a:t>기초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CC1552-7B26-4CFC-A7DC-7BD627B12AC9}"/>
              </a:ext>
            </a:extLst>
          </p:cNvPr>
          <p:cNvSpPr txBox="1"/>
          <p:nvPr/>
        </p:nvSpPr>
        <p:spPr>
          <a:xfrm>
            <a:off x="5220071" y="3752165"/>
            <a:ext cx="3835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I = </a:t>
            </a:r>
            <a:r>
              <a:rPr lang="ko-KR" altLang="en-US" b="1" dirty="0"/>
              <a:t>아이</a:t>
            </a:r>
            <a:endParaRPr lang="en-US" altLang="ko-KR" b="1" dirty="0"/>
          </a:p>
          <a:p>
            <a:r>
              <a:rPr lang="en-US" altLang="ko-KR" b="1" dirty="0"/>
              <a:t>I = </a:t>
            </a:r>
            <a:r>
              <a:rPr lang="ko-KR" altLang="en-US" b="1" dirty="0"/>
              <a:t>나</a:t>
            </a:r>
            <a:endParaRPr lang="en-US" altLang="ko-KR" b="1" dirty="0"/>
          </a:p>
          <a:p>
            <a:r>
              <a:rPr lang="en-US" altLang="ko-KR" b="1" dirty="0"/>
              <a:t>I = eye</a:t>
            </a:r>
          </a:p>
        </p:txBody>
      </p:sp>
    </p:spTree>
    <p:extLst>
      <p:ext uri="{BB962C8B-B14F-4D97-AF65-F5344CB8AC3E}">
        <p14:creationId xmlns:p14="http://schemas.microsoft.com/office/powerpoint/2010/main" val="1888989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집안일 아이콘에 대한 이미지 검색결과">
            <a:extLst>
              <a:ext uri="{FF2B5EF4-FFF2-40B4-BE49-F238E27FC236}">
                <a16:creationId xmlns:a16="http://schemas.microsoft.com/office/drawing/2014/main" id="{4CA2E0BB-CD9A-4DE5-BAD7-F281F1466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521" y="2590797"/>
            <a:ext cx="2733675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8AF0C9-B1B0-491D-B614-2B6183FC751C}"/>
              </a:ext>
            </a:extLst>
          </p:cNvPr>
          <p:cNvSpPr txBox="1"/>
          <p:nvPr/>
        </p:nvSpPr>
        <p:spPr>
          <a:xfrm>
            <a:off x="1738173" y="4267197"/>
            <a:ext cx="1642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집안일</a:t>
            </a:r>
          </a:p>
        </p:txBody>
      </p:sp>
      <p:pic>
        <p:nvPicPr>
          <p:cNvPr id="10" name="Picture 2" descr="아이가 스마트폰에 대한 이미지 검색결과">
            <a:extLst>
              <a:ext uri="{FF2B5EF4-FFF2-40B4-BE49-F238E27FC236}">
                <a16:creationId xmlns:a16="http://schemas.microsoft.com/office/drawing/2014/main" id="{37BC0848-9E6A-46D9-B66D-806593DFD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449" y="1519235"/>
            <a:ext cx="5105400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0F2C9FA3-A265-4DCC-AF56-80D168D6CA35}"/>
              </a:ext>
            </a:extLst>
          </p:cNvPr>
          <p:cNvSpPr/>
          <p:nvPr/>
        </p:nvSpPr>
        <p:spPr>
          <a:xfrm>
            <a:off x="4528722" y="2980677"/>
            <a:ext cx="1219201" cy="89664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245967-713C-44F6-A6C8-0B63E742B682}"/>
              </a:ext>
            </a:extLst>
          </p:cNvPr>
          <p:cNvSpPr txBox="1"/>
          <p:nvPr/>
        </p:nvSpPr>
        <p:spPr>
          <a:xfrm>
            <a:off x="6350449" y="5338760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아이들이 사고를 치지않고 다치지 않는다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481355-B38E-4606-878E-C2769A3D4B68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67423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41C876-B727-457F-AA0B-C72D17DE75D4}"/>
              </a:ext>
            </a:extLst>
          </p:cNvPr>
          <p:cNvSpPr txBox="1"/>
          <p:nvPr/>
        </p:nvSpPr>
        <p:spPr>
          <a:xfrm>
            <a:off x="3685713" y="1509204"/>
            <a:ext cx="482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청소년과 젊은 어른들의 경우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D8AC62-8F52-4A8C-AA2F-8658262246C6}"/>
              </a:ext>
            </a:extLst>
          </p:cNvPr>
          <p:cNvSpPr txBox="1"/>
          <p:nvPr/>
        </p:nvSpPr>
        <p:spPr>
          <a:xfrm>
            <a:off x="3685713" y="2890391"/>
            <a:ext cx="48205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/>
              <a:t>스마트폰 사용하지 않는 경우가 거의 없다</a:t>
            </a:r>
            <a:r>
              <a:rPr lang="en-US" altLang="ko-KR" sz="3200" b="1" dirty="0"/>
              <a:t>!!</a:t>
            </a:r>
            <a:endParaRPr lang="ko-KR" altLang="en-US" sz="3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B5EF25-1E0C-48B6-B3E5-8F783093FC6F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66223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parents icon png에 대한 이미지 검색결과">
            <a:extLst>
              <a:ext uri="{FF2B5EF4-FFF2-40B4-BE49-F238E27FC236}">
                <a16:creationId xmlns:a16="http://schemas.microsoft.com/office/drawing/2014/main" id="{92F4D463-F7EA-4B6B-8344-54AE2472E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7707" y="1950707"/>
            <a:ext cx="2956586" cy="2956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말풍선: 타원형 3">
            <a:extLst>
              <a:ext uri="{FF2B5EF4-FFF2-40B4-BE49-F238E27FC236}">
                <a16:creationId xmlns:a16="http://schemas.microsoft.com/office/drawing/2014/main" id="{BADE7974-E7A0-48A8-A140-8C64D5E587D0}"/>
              </a:ext>
            </a:extLst>
          </p:cNvPr>
          <p:cNvSpPr/>
          <p:nvPr/>
        </p:nvSpPr>
        <p:spPr>
          <a:xfrm>
            <a:off x="6782540" y="270608"/>
            <a:ext cx="4181382" cy="2115105"/>
          </a:xfrm>
          <a:prstGeom prst="wedgeEllipseCallout">
            <a:avLst>
              <a:gd name="adj1" fmla="val -35695"/>
              <a:gd name="adj2" fmla="val 499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너무 가까이에서 보지마라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밝기를 낮춰서 봐라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936827-F458-42F8-AD10-5F7C43FFAD52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76910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밝기 icon png에 대한 이미지 검색결과">
            <a:extLst>
              <a:ext uri="{FF2B5EF4-FFF2-40B4-BE49-F238E27FC236}">
                <a16:creationId xmlns:a16="http://schemas.microsoft.com/office/drawing/2014/main" id="{ED642EBE-A667-4367-A32D-8785AAC22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873" y="214072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distance icon png에 대한 이미지 검색결과">
            <a:extLst>
              <a:ext uri="{FF2B5EF4-FFF2-40B4-BE49-F238E27FC236}">
                <a16:creationId xmlns:a16="http://schemas.microsoft.com/office/drawing/2014/main" id="{98918EB0-DC91-4F9A-9312-C928390EB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8104" y="2378845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question icon에 대한 이미지 검색결과">
            <a:extLst>
              <a:ext uri="{FF2B5EF4-FFF2-40B4-BE49-F238E27FC236}">
                <a16:creationId xmlns:a16="http://schemas.microsoft.com/office/drawing/2014/main" id="{4B8C8FF1-B031-4793-8AF8-FC4017C34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3104" y="1622971"/>
            <a:ext cx="1035498" cy="103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question icon에 대한 이미지 검색결과">
            <a:extLst>
              <a:ext uri="{FF2B5EF4-FFF2-40B4-BE49-F238E27FC236}">
                <a16:creationId xmlns:a16="http://schemas.microsoft.com/office/drawing/2014/main" id="{664836DD-56AA-49B3-80BA-F64F3AC29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998" y="1622971"/>
            <a:ext cx="1035498" cy="103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EAEB0F-2A73-4D44-ACE7-083C22B69740}"/>
              </a:ext>
            </a:extLst>
          </p:cNvPr>
          <p:cNvSpPr txBox="1"/>
          <p:nvPr/>
        </p:nvSpPr>
        <p:spPr>
          <a:xfrm>
            <a:off x="1985873" y="4374926"/>
            <a:ext cx="201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밝기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3FB822-9463-496C-931B-2C2B7CE59572}"/>
              </a:ext>
            </a:extLst>
          </p:cNvPr>
          <p:cNvSpPr txBox="1"/>
          <p:nvPr/>
        </p:nvSpPr>
        <p:spPr>
          <a:xfrm>
            <a:off x="6958104" y="4283845"/>
            <a:ext cx="201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CAF662-5A9C-4ED6-93EB-B71971B2EEBB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80222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806080-348C-4116-8458-FFABF7DC835A}"/>
              </a:ext>
            </a:extLst>
          </p:cNvPr>
          <p:cNvSpPr txBox="1"/>
          <p:nvPr/>
        </p:nvSpPr>
        <p:spPr>
          <a:xfrm>
            <a:off x="3792070" y="1250558"/>
            <a:ext cx="4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왜 거리가 가까우면 눈이 나빠질까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20482" name="Picture 2" descr="거리에 따른 빛의 세기에 대한 이미지 검색결과">
            <a:extLst>
              <a:ext uri="{FF2B5EF4-FFF2-40B4-BE49-F238E27FC236}">
                <a16:creationId xmlns:a16="http://schemas.microsoft.com/office/drawing/2014/main" id="{C67E0839-2C04-44D1-BC59-5D2F1BC17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4" y="1892692"/>
            <a:ext cx="6838950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2BCDC3-D9BC-4563-90C1-47D211459481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191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블루라이트에 대한 이미지 검색결과">
            <a:extLst>
              <a:ext uri="{FF2B5EF4-FFF2-40B4-BE49-F238E27FC236}">
                <a16:creationId xmlns:a16="http://schemas.microsoft.com/office/drawing/2014/main" id="{90531C1F-EAF5-4010-B82D-E7B2310C8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349" y="1165936"/>
            <a:ext cx="5998693" cy="3237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94B9CB50-5E39-4C09-9ACB-4DD938F3C8BF}"/>
              </a:ext>
            </a:extLst>
          </p:cNvPr>
          <p:cNvSpPr/>
          <p:nvPr/>
        </p:nvSpPr>
        <p:spPr>
          <a:xfrm>
            <a:off x="5221037" y="4825551"/>
            <a:ext cx="1323164" cy="124953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안구 건조증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05F75CB-B928-4BF6-AE06-D78CE5689C59}"/>
              </a:ext>
            </a:extLst>
          </p:cNvPr>
          <p:cNvSpPr/>
          <p:nvPr/>
        </p:nvSpPr>
        <p:spPr>
          <a:xfrm>
            <a:off x="7737335" y="4825552"/>
            <a:ext cx="1323164" cy="124953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눈의 피로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21D04D-3DE1-4BFD-9CBE-351DA5EAC8DB}"/>
              </a:ext>
            </a:extLst>
          </p:cNvPr>
          <p:cNvSpPr txBox="1"/>
          <p:nvPr/>
        </p:nvSpPr>
        <p:spPr>
          <a:xfrm>
            <a:off x="3539643" y="637999"/>
            <a:ext cx="4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왜 밝기가 높으면 눈이 나빠질까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60C2EA8-895F-4FB9-9EE2-5E965C380AC6}"/>
              </a:ext>
            </a:extLst>
          </p:cNvPr>
          <p:cNvSpPr/>
          <p:nvPr/>
        </p:nvSpPr>
        <p:spPr>
          <a:xfrm>
            <a:off x="2704739" y="4846096"/>
            <a:ext cx="1323164" cy="124953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황반</a:t>
            </a:r>
            <a:endParaRPr lang="en-US" altLang="ko-KR" dirty="0"/>
          </a:p>
          <a:p>
            <a:pPr algn="ctr"/>
            <a:r>
              <a:rPr lang="ko-KR" altLang="en-US" dirty="0"/>
              <a:t>변성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76241E-FAA9-4863-8EF4-802CD4ADED29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2867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D11FA2D4-5FFB-4C4A-8D72-1A80A2E2B0D0}"/>
              </a:ext>
            </a:extLst>
          </p:cNvPr>
          <p:cNvGrpSpPr/>
          <p:nvPr/>
        </p:nvGrpSpPr>
        <p:grpSpPr>
          <a:xfrm>
            <a:off x="3198620" y="721311"/>
            <a:ext cx="5794760" cy="5415378"/>
            <a:chOff x="1575786" y="585926"/>
            <a:chExt cx="5794760" cy="541537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42D13754-4F74-42B7-BBB3-B11CDE981125}"/>
                </a:ext>
              </a:extLst>
            </p:cNvPr>
            <p:cNvSpPr/>
            <p:nvPr/>
          </p:nvSpPr>
          <p:spPr>
            <a:xfrm>
              <a:off x="1575786" y="585926"/>
              <a:ext cx="5794760" cy="541537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/>
                <a:t>Combination!</a:t>
              </a: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ko-KR" altLang="en-US" dirty="0"/>
            </a:p>
          </p:txBody>
        </p:sp>
        <p:pic>
          <p:nvPicPr>
            <p:cNvPr id="6" name="Picture 2" descr="밝기 icon png에 대한 이미지 검색결과">
              <a:extLst>
                <a:ext uri="{FF2B5EF4-FFF2-40B4-BE49-F238E27FC236}">
                  <a16:creationId xmlns:a16="http://schemas.microsoft.com/office/drawing/2014/main" id="{39EF47CB-32D5-457A-9CB5-0D87B048BD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5873" y="2140720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distance icon png에 대한 이미지 검색결과">
              <a:extLst>
                <a:ext uri="{FF2B5EF4-FFF2-40B4-BE49-F238E27FC236}">
                  <a16:creationId xmlns:a16="http://schemas.microsoft.com/office/drawing/2014/main" id="{05BC7D2B-1068-499C-99E9-5B6DBDC956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3499" y="2528000"/>
              <a:ext cx="1905000" cy="1905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FBC3100-4D0B-4A66-B2D1-99FC4C72F484}"/>
              </a:ext>
            </a:extLst>
          </p:cNvPr>
          <p:cNvSpPr txBox="1"/>
          <p:nvPr/>
        </p:nvSpPr>
        <p:spPr>
          <a:xfrm>
            <a:off x="3736601" y="4539533"/>
            <a:ext cx="201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밝기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053B06-18A4-447A-989B-4C80CAEE7E60}"/>
              </a:ext>
            </a:extLst>
          </p:cNvPr>
          <p:cNvSpPr txBox="1"/>
          <p:nvPr/>
        </p:nvSpPr>
        <p:spPr>
          <a:xfrm>
            <a:off x="6711218" y="4419230"/>
            <a:ext cx="201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거리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5EEBCE-394D-4B3D-9BDE-6097FD767F7A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91922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FB7A15-924E-4D57-97A4-6AAB98289397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Ⅱ </a:t>
            </a:r>
            <a:r>
              <a:rPr lang="ko-KR" altLang="en-US" dirty="0"/>
              <a:t>문제정의</a:t>
            </a:r>
            <a:endParaRPr lang="en-US" altLang="ko-K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A5C2A9-F0F4-4A2D-A8F3-045D7A59179C}"/>
              </a:ext>
            </a:extLst>
          </p:cNvPr>
          <p:cNvSpPr txBox="1"/>
          <p:nvPr/>
        </p:nvSpPr>
        <p:spPr>
          <a:xfrm>
            <a:off x="2505721" y="1415495"/>
            <a:ext cx="73581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스마트폰으로 인해 어린 아이들과 청소년</a:t>
            </a:r>
            <a:r>
              <a:rPr lang="en-US" altLang="ko-KR" sz="3600" b="1" dirty="0"/>
              <a:t>, </a:t>
            </a:r>
            <a:r>
              <a:rPr lang="ko-KR" altLang="en-US" sz="3600" b="1" dirty="0"/>
              <a:t>어른들의 시력이 많이 저하되고 눈 건강이 좋지 않다</a:t>
            </a:r>
            <a:r>
              <a:rPr lang="en-US" altLang="ko-KR" sz="3600" b="1" dirty="0"/>
              <a:t>!</a:t>
            </a:r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844E7-D4EF-43AC-8F73-E60761F9C631}"/>
              </a:ext>
            </a:extLst>
          </p:cNvPr>
          <p:cNvSpPr txBox="1"/>
          <p:nvPr/>
        </p:nvSpPr>
        <p:spPr>
          <a:xfrm>
            <a:off x="2756516" y="4152812"/>
            <a:ext cx="6856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휴식없이 장시간 스마트폰 사용</a:t>
            </a:r>
            <a:r>
              <a:rPr lang="en-US" altLang="ko-KR" sz="3600" b="1" dirty="0"/>
              <a:t>!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287630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E8115F-8115-4D22-8867-860ED168365F}"/>
              </a:ext>
            </a:extLst>
          </p:cNvPr>
          <p:cNvGrpSpPr/>
          <p:nvPr/>
        </p:nvGrpSpPr>
        <p:grpSpPr>
          <a:xfrm>
            <a:off x="2002699" y="2251140"/>
            <a:ext cx="6837943" cy="3486550"/>
            <a:chOff x="3996423" y="2228842"/>
            <a:chExt cx="4911997" cy="246862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5CE2C64-6A7B-4243-B84A-783836B823D9}"/>
                </a:ext>
              </a:extLst>
            </p:cNvPr>
            <p:cNvGrpSpPr/>
            <p:nvPr/>
          </p:nvGrpSpPr>
          <p:grpSpPr>
            <a:xfrm>
              <a:off x="3996423" y="2228842"/>
              <a:ext cx="4911997" cy="2468626"/>
              <a:chOff x="6094511" y="2781414"/>
              <a:chExt cx="4911997" cy="2468626"/>
            </a:xfrm>
          </p:grpSpPr>
          <p:cxnSp>
            <p:nvCxnSpPr>
              <p:cNvPr id="5" name="직선 화살표 연결선 4">
                <a:extLst>
                  <a:ext uri="{FF2B5EF4-FFF2-40B4-BE49-F238E27FC236}">
                    <a16:creationId xmlns:a16="http://schemas.microsoft.com/office/drawing/2014/main" id="{64571673-39C5-4373-B0B8-A14431C6EBE0}"/>
                  </a:ext>
                </a:extLst>
              </p:cNvPr>
              <p:cNvCxnSpPr/>
              <p:nvPr/>
            </p:nvCxnSpPr>
            <p:spPr>
              <a:xfrm flipV="1">
                <a:off x="8160064" y="2781414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직선 화살표 연결선 5">
                <a:extLst>
                  <a:ext uri="{FF2B5EF4-FFF2-40B4-BE49-F238E27FC236}">
                    <a16:creationId xmlns:a16="http://schemas.microsoft.com/office/drawing/2014/main" id="{ED603ADD-ADED-442C-9E63-790C6D14F97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9164725" y="3786075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4E6FD83-D2AE-4C97-9229-AB0E958B5028}"/>
                  </a:ext>
                </a:extLst>
              </p:cNvPr>
              <p:cNvSpPr txBox="1"/>
              <p:nvPr/>
            </p:nvSpPr>
            <p:spPr>
              <a:xfrm>
                <a:off x="6094511" y="2781414"/>
                <a:ext cx="18131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dirty="0"/>
                  <a:t>Lights</a:t>
                </a:r>
                <a:endParaRPr lang="ko-KR" altLang="en-US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8730F7-5627-4329-A4EB-D18F0FFF2BB0}"/>
                  </a:ext>
                </a:extLst>
              </p:cNvPr>
              <p:cNvSpPr txBox="1"/>
              <p:nvPr/>
            </p:nvSpPr>
            <p:spPr>
              <a:xfrm>
                <a:off x="9900060" y="4988537"/>
                <a:ext cx="1106448" cy="261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Distance(cm)</a:t>
                </a:r>
                <a:endParaRPr lang="ko-KR" altLang="en-US" dirty="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A1A062A4-F70D-4AC0-8103-D1A07C0FD5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57109" y="3767266"/>
                <a:ext cx="2015232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99BD68F5-0746-4F2C-B272-62001956D2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6637" y="2314221"/>
              <a:ext cx="9693" cy="1921357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5B9FDCE-C441-4ACC-A174-506A8B56A063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Ⅱ </a:t>
            </a:r>
            <a:r>
              <a:rPr lang="ko-KR" altLang="en-US" dirty="0"/>
              <a:t>문제정의</a:t>
            </a:r>
            <a:endParaRPr lang="en-US" altLang="ko-KR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34E7E02-5B46-4E08-9B5C-C2EA6F4FA5C9}"/>
              </a:ext>
            </a:extLst>
          </p:cNvPr>
          <p:cNvSpPr/>
          <p:nvPr/>
        </p:nvSpPr>
        <p:spPr>
          <a:xfrm>
            <a:off x="4874022" y="2371725"/>
            <a:ext cx="1416187" cy="1263951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0CB7EA0-3B97-4870-994E-C6B8EE7257FE}"/>
              </a:ext>
            </a:extLst>
          </p:cNvPr>
          <p:cNvCxnSpPr>
            <a:cxnSpLocks/>
          </p:cNvCxnSpPr>
          <p:nvPr/>
        </p:nvCxnSpPr>
        <p:spPr>
          <a:xfrm rot="10800000" flipV="1">
            <a:off x="5582116" y="1647825"/>
            <a:ext cx="1552109" cy="723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6DF7634-158D-4AB4-97A5-91EF01165103}"/>
              </a:ext>
            </a:extLst>
          </p:cNvPr>
          <p:cNvSpPr txBox="1"/>
          <p:nvPr/>
        </p:nvSpPr>
        <p:spPr>
          <a:xfrm>
            <a:off x="7300367" y="1295400"/>
            <a:ext cx="1540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문제구간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5AC8E7-6E4B-4456-B85F-6A1399ECD92D}"/>
              </a:ext>
            </a:extLst>
          </p:cNvPr>
          <p:cNvSpPr txBox="1"/>
          <p:nvPr/>
        </p:nvSpPr>
        <p:spPr>
          <a:xfrm>
            <a:off x="7300367" y="5075852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6F0E62-BE54-4688-A3A4-331A6EB56FE2}"/>
              </a:ext>
            </a:extLst>
          </p:cNvPr>
          <p:cNvSpPr txBox="1"/>
          <p:nvPr/>
        </p:nvSpPr>
        <p:spPr>
          <a:xfrm>
            <a:off x="5967456" y="5091810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E18446-2ED5-4E32-9D11-59F64270AB2C}"/>
              </a:ext>
            </a:extLst>
          </p:cNvPr>
          <p:cNvSpPr txBox="1"/>
          <p:nvPr/>
        </p:nvSpPr>
        <p:spPr>
          <a:xfrm>
            <a:off x="4428842" y="2204515"/>
            <a:ext cx="6185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</a:p>
          <a:p>
            <a:r>
              <a:rPr lang="en-US" altLang="ko-KR" dirty="0"/>
              <a:t>9</a:t>
            </a:r>
          </a:p>
          <a:p>
            <a:r>
              <a:rPr lang="en-US" altLang="ko-KR" dirty="0"/>
              <a:t>8</a:t>
            </a:r>
          </a:p>
          <a:p>
            <a:r>
              <a:rPr lang="en-US" altLang="ko-KR" dirty="0"/>
              <a:t>7</a:t>
            </a:r>
          </a:p>
          <a:p>
            <a:r>
              <a:rPr lang="en-US" altLang="ko-KR" dirty="0"/>
              <a:t>6</a:t>
            </a:r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4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2</a:t>
            </a:r>
          </a:p>
          <a:p>
            <a:r>
              <a:rPr lang="en-US" altLang="ko-KR" dirty="0"/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E1FBB7-ACC6-43D1-9115-185959E79840}"/>
              </a:ext>
            </a:extLst>
          </p:cNvPr>
          <p:cNvSpPr txBox="1"/>
          <p:nvPr/>
        </p:nvSpPr>
        <p:spPr>
          <a:xfrm>
            <a:off x="3268673" y="552730"/>
            <a:ext cx="5654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사람들의 스마트폰 이용 거리와 밝기의 좌표평면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383AACA-2090-4F00-96B2-6E9FFC9C7A21}"/>
              </a:ext>
            </a:extLst>
          </p:cNvPr>
          <p:cNvSpPr/>
          <p:nvPr/>
        </p:nvSpPr>
        <p:spPr>
          <a:xfrm>
            <a:off x="4873564" y="3647953"/>
            <a:ext cx="461912" cy="359076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DE988FE-B3F0-43D7-A41B-4D7BDA7C66FF}"/>
              </a:ext>
            </a:extLst>
          </p:cNvPr>
          <p:cNvSpPr/>
          <p:nvPr/>
        </p:nvSpPr>
        <p:spPr>
          <a:xfrm>
            <a:off x="5337207" y="3657869"/>
            <a:ext cx="461912" cy="141330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A0EC73-3059-4AF9-94F9-A662E5E28CBB}"/>
              </a:ext>
            </a:extLst>
          </p:cNvPr>
          <p:cNvSpPr/>
          <p:nvPr/>
        </p:nvSpPr>
        <p:spPr>
          <a:xfrm>
            <a:off x="6337980" y="2368195"/>
            <a:ext cx="461912" cy="359076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578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19" grpId="0" animBg="1"/>
      <p:bldP spid="22" grpId="0" animBg="1"/>
      <p:bldP spid="2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DC46BA6-B1EE-4A70-9214-40F5DAAE946F}"/>
              </a:ext>
            </a:extLst>
          </p:cNvPr>
          <p:cNvSpPr txBox="1"/>
          <p:nvPr/>
        </p:nvSpPr>
        <p:spPr>
          <a:xfrm>
            <a:off x="2598938" y="2151727"/>
            <a:ext cx="69941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/>
              <a:t>문제구간을 다른 구간으로 이동시켜 문제를 해결하자</a:t>
            </a:r>
            <a:r>
              <a:rPr lang="en-US" altLang="ko-KR" sz="3200" b="1" dirty="0"/>
              <a:t>!</a:t>
            </a:r>
          </a:p>
          <a:p>
            <a:pPr algn="ctr"/>
            <a:r>
              <a:rPr lang="en-US" altLang="ko-KR" sz="3200" b="1" dirty="0"/>
              <a:t>&amp;</a:t>
            </a:r>
          </a:p>
          <a:p>
            <a:pPr algn="ctr"/>
            <a:r>
              <a:rPr lang="ko-KR" altLang="en-US" sz="3200" b="1" dirty="0"/>
              <a:t> 휴식시간을 가지라는 알림을 주자</a:t>
            </a:r>
            <a:r>
              <a:rPr lang="en-US" altLang="ko-KR" sz="3200" b="1" dirty="0"/>
              <a:t>!</a:t>
            </a:r>
          </a:p>
          <a:p>
            <a:pPr algn="ctr"/>
            <a:endParaRPr lang="ko-KR" altLang="en-US" sz="3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5E4FCD-ABFA-41E6-BC4B-B20B669F1632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Ⅲ </a:t>
            </a:r>
            <a:r>
              <a:rPr lang="ko-KR" altLang="en-US" dirty="0"/>
              <a:t>목표설정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89082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54EB8D-05F2-42D3-AB69-A8F0FD0ECEF7}"/>
              </a:ext>
            </a:extLst>
          </p:cNvPr>
          <p:cNvSpPr txBox="1"/>
          <p:nvPr/>
        </p:nvSpPr>
        <p:spPr>
          <a:xfrm>
            <a:off x="2877845" y="506026"/>
            <a:ext cx="6436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목차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601741-D062-4484-9FAE-4F95F801DD05}"/>
              </a:ext>
            </a:extLst>
          </p:cNvPr>
          <p:cNvSpPr txBox="1"/>
          <p:nvPr/>
        </p:nvSpPr>
        <p:spPr>
          <a:xfrm>
            <a:off x="3218895" y="1757779"/>
            <a:ext cx="575420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Ⅱ </a:t>
            </a:r>
            <a:r>
              <a:rPr lang="ko-KR" altLang="en-US" dirty="0"/>
              <a:t>문제정의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Ⅲ </a:t>
            </a:r>
            <a:r>
              <a:rPr lang="ko-KR" altLang="en-US" dirty="0"/>
              <a:t>목표설정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Ⅳ </a:t>
            </a:r>
            <a:r>
              <a:rPr lang="ko-KR" altLang="en-US" dirty="0"/>
              <a:t>연구내용</a:t>
            </a:r>
            <a:r>
              <a:rPr lang="en-US" altLang="ko-KR" dirty="0"/>
              <a:t>(</a:t>
            </a:r>
            <a:r>
              <a:rPr lang="ko-KR" altLang="en-US" dirty="0"/>
              <a:t>개발내용</a:t>
            </a:r>
            <a:r>
              <a:rPr lang="en-US" altLang="ko-KR" dirty="0"/>
              <a:t>)</a:t>
            </a:r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Ⅴ </a:t>
            </a:r>
            <a:r>
              <a:rPr lang="ko-KR" altLang="en-US" dirty="0"/>
              <a:t>연구결과 및 선행연구와의 차별성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Ⅵ </a:t>
            </a:r>
            <a:r>
              <a:rPr lang="ko-KR" altLang="en-US" dirty="0"/>
              <a:t>연구결과의 중요성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Ⅶ </a:t>
            </a:r>
            <a:r>
              <a:rPr lang="ko-KR" altLang="en-US" dirty="0"/>
              <a:t>연구의 </a:t>
            </a:r>
            <a:r>
              <a:rPr lang="ko-KR" altLang="en-US" dirty="0" err="1"/>
              <a:t>제한점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Ⅷ </a:t>
            </a:r>
            <a:r>
              <a:rPr lang="ko-KR" altLang="en-US" dirty="0"/>
              <a:t>향후 연구 발향제시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Ⅸ </a:t>
            </a:r>
            <a:r>
              <a:rPr lang="ko-KR" altLang="en-US" dirty="0"/>
              <a:t>참고문헌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70231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E8115F-8115-4D22-8867-860ED168365F}"/>
              </a:ext>
            </a:extLst>
          </p:cNvPr>
          <p:cNvGrpSpPr/>
          <p:nvPr/>
        </p:nvGrpSpPr>
        <p:grpSpPr>
          <a:xfrm>
            <a:off x="2002699" y="2251140"/>
            <a:ext cx="6837943" cy="3763549"/>
            <a:chOff x="3996423" y="2228842"/>
            <a:chExt cx="4911997" cy="2664753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5CE2C64-6A7B-4243-B84A-783836B823D9}"/>
                </a:ext>
              </a:extLst>
            </p:cNvPr>
            <p:cNvGrpSpPr/>
            <p:nvPr/>
          </p:nvGrpSpPr>
          <p:grpSpPr>
            <a:xfrm>
              <a:off x="3996423" y="2228842"/>
              <a:ext cx="4911997" cy="2664753"/>
              <a:chOff x="6094511" y="2781414"/>
              <a:chExt cx="4911997" cy="2664753"/>
            </a:xfrm>
          </p:grpSpPr>
          <p:cxnSp>
            <p:nvCxnSpPr>
              <p:cNvPr id="5" name="직선 화살표 연결선 4">
                <a:extLst>
                  <a:ext uri="{FF2B5EF4-FFF2-40B4-BE49-F238E27FC236}">
                    <a16:creationId xmlns:a16="http://schemas.microsoft.com/office/drawing/2014/main" id="{64571673-39C5-4373-B0B8-A14431C6EBE0}"/>
                  </a:ext>
                </a:extLst>
              </p:cNvPr>
              <p:cNvCxnSpPr/>
              <p:nvPr/>
            </p:nvCxnSpPr>
            <p:spPr>
              <a:xfrm flipV="1">
                <a:off x="8160064" y="2781414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직선 화살표 연결선 5">
                <a:extLst>
                  <a:ext uri="{FF2B5EF4-FFF2-40B4-BE49-F238E27FC236}">
                    <a16:creationId xmlns:a16="http://schemas.microsoft.com/office/drawing/2014/main" id="{ED603ADD-ADED-442C-9E63-790C6D14F97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9164725" y="3786075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4E6FD83-D2AE-4C97-9229-AB0E958B5028}"/>
                  </a:ext>
                </a:extLst>
              </p:cNvPr>
              <p:cNvSpPr txBox="1"/>
              <p:nvPr/>
            </p:nvSpPr>
            <p:spPr>
              <a:xfrm>
                <a:off x="6094511" y="2781414"/>
                <a:ext cx="18131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dirty="0"/>
                  <a:t>Lights</a:t>
                </a:r>
                <a:endParaRPr lang="ko-KR" altLang="en-US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8730F7-5627-4329-A4EB-D18F0FFF2BB0}"/>
                  </a:ext>
                </a:extLst>
              </p:cNvPr>
              <p:cNvSpPr txBox="1"/>
              <p:nvPr/>
            </p:nvSpPr>
            <p:spPr>
              <a:xfrm>
                <a:off x="9900060" y="4988537"/>
                <a:ext cx="1106448" cy="4576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Distance(cm)</a:t>
                </a:r>
                <a:endParaRPr lang="ko-KR" altLang="en-US" dirty="0"/>
              </a:p>
              <a:p>
                <a:endParaRPr lang="ko-KR" altLang="en-US" dirty="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A1A062A4-F70D-4AC0-8103-D1A07C0FD5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57109" y="3767266"/>
                <a:ext cx="2015232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99BD68F5-0746-4F2C-B272-62001956D2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6637" y="2314221"/>
              <a:ext cx="9693" cy="1921357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34E7E02-5B46-4E08-9B5C-C2EA6F4FA5C9}"/>
              </a:ext>
            </a:extLst>
          </p:cNvPr>
          <p:cNvSpPr/>
          <p:nvPr/>
        </p:nvSpPr>
        <p:spPr>
          <a:xfrm>
            <a:off x="4874022" y="2371725"/>
            <a:ext cx="1416187" cy="1263951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0CB7EA0-3B97-4870-994E-C6B8EE7257FE}"/>
              </a:ext>
            </a:extLst>
          </p:cNvPr>
          <p:cNvCxnSpPr>
            <a:cxnSpLocks/>
          </p:cNvCxnSpPr>
          <p:nvPr/>
        </p:nvCxnSpPr>
        <p:spPr>
          <a:xfrm rot="10800000" flipV="1">
            <a:off x="5582116" y="1647825"/>
            <a:ext cx="1552109" cy="723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6DF7634-158D-4AB4-97A5-91EF01165103}"/>
              </a:ext>
            </a:extLst>
          </p:cNvPr>
          <p:cNvSpPr txBox="1"/>
          <p:nvPr/>
        </p:nvSpPr>
        <p:spPr>
          <a:xfrm>
            <a:off x="7300367" y="1295400"/>
            <a:ext cx="1540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문제구간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5AC8E7-6E4B-4456-B85F-6A1399ECD92D}"/>
              </a:ext>
            </a:extLst>
          </p:cNvPr>
          <p:cNvSpPr txBox="1"/>
          <p:nvPr/>
        </p:nvSpPr>
        <p:spPr>
          <a:xfrm>
            <a:off x="7300367" y="5075852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6F0E62-BE54-4688-A3A4-331A6EB56FE2}"/>
              </a:ext>
            </a:extLst>
          </p:cNvPr>
          <p:cNvSpPr txBox="1"/>
          <p:nvPr/>
        </p:nvSpPr>
        <p:spPr>
          <a:xfrm>
            <a:off x="5967456" y="5091810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E18446-2ED5-4E32-9D11-59F64270AB2C}"/>
              </a:ext>
            </a:extLst>
          </p:cNvPr>
          <p:cNvSpPr txBox="1"/>
          <p:nvPr/>
        </p:nvSpPr>
        <p:spPr>
          <a:xfrm>
            <a:off x="4428842" y="2204515"/>
            <a:ext cx="6185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</a:p>
          <a:p>
            <a:r>
              <a:rPr lang="en-US" altLang="ko-KR" dirty="0"/>
              <a:t>9</a:t>
            </a:r>
          </a:p>
          <a:p>
            <a:r>
              <a:rPr lang="en-US" altLang="ko-KR" dirty="0"/>
              <a:t>8</a:t>
            </a:r>
          </a:p>
          <a:p>
            <a:r>
              <a:rPr lang="en-US" altLang="ko-KR" dirty="0"/>
              <a:t>7</a:t>
            </a:r>
          </a:p>
          <a:p>
            <a:r>
              <a:rPr lang="en-US" altLang="ko-KR" dirty="0"/>
              <a:t>6</a:t>
            </a:r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4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2</a:t>
            </a:r>
          </a:p>
          <a:p>
            <a:r>
              <a:rPr lang="en-US" altLang="ko-KR" dirty="0"/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E1FBB7-ACC6-43D1-9115-185959E79840}"/>
              </a:ext>
            </a:extLst>
          </p:cNvPr>
          <p:cNvSpPr txBox="1"/>
          <p:nvPr/>
        </p:nvSpPr>
        <p:spPr>
          <a:xfrm>
            <a:off x="3268673" y="552730"/>
            <a:ext cx="5654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사람들의 스마트폰 이용 거리와 밝기의 좌표평면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11BBED8-F33C-41A8-B254-9CC23078362D}"/>
              </a:ext>
            </a:extLst>
          </p:cNvPr>
          <p:cNvCxnSpPr>
            <a:cxnSpLocks/>
          </p:cNvCxnSpPr>
          <p:nvPr/>
        </p:nvCxnSpPr>
        <p:spPr>
          <a:xfrm flipH="1">
            <a:off x="6276717" y="2388871"/>
            <a:ext cx="1267625" cy="1298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62D72B5-24A0-47F2-933F-F36F67B07E19}"/>
              </a:ext>
            </a:extLst>
          </p:cNvPr>
          <p:cNvSpPr txBox="1"/>
          <p:nvPr/>
        </p:nvSpPr>
        <p:spPr>
          <a:xfrm>
            <a:off x="7563775" y="2019709"/>
            <a:ext cx="1540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이동</a:t>
            </a:r>
            <a:r>
              <a:rPr lang="en-US" altLang="ko-KR" dirty="0"/>
              <a:t>!</a:t>
            </a:r>
            <a:endParaRPr lang="ko-KR" altLang="en-US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3244EF7F-BA6C-4712-8CC5-1ADF8BCCEC2A}"/>
              </a:ext>
            </a:extLst>
          </p:cNvPr>
          <p:cNvCxnSpPr>
            <a:cxnSpLocks/>
          </p:cNvCxnSpPr>
          <p:nvPr/>
        </p:nvCxnSpPr>
        <p:spPr>
          <a:xfrm>
            <a:off x="6285591" y="3630469"/>
            <a:ext cx="4617" cy="139700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0AD9631-7197-41D5-88F9-77AD379171F9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Ⅲ </a:t>
            </a:r>
            <a:r>
              <a:rPr lang="ko-KR" altLang="en-US" dirty="0"/>
              <a:t>목표설정</a:t>
            </a:r>
            <a:endParaRPr lang="en-US" altLang="ko-KR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52172C2-5616-47AF-A849-155B8ECECE53}"/>
              </a:ext>
            </a:extLst>
          </p:cNvPr>
          <p:cNvSpPr/>
          <p:nvPr/>
        </p:nvSpPr>
        <p:spPr>
          <a:xfrm>
            <a:off x="4873564" y="3647953"/>
            <a:ext cx="461912" cy="359076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BCB4BE2-8FFE-43FB-9C46-3EB859C36DBC}"/>
              </a:ext>
            </a:extLst>
          </p:cNvPr>
          <p:cNvSpPr/>
          <p:nvPr/>
        </p:nvSpPr>
        <p:spPr>
          <a:xfrm>
            <a:off x="5337207" y="3657869"/>
            <a:ext cx="461912" cy="141330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B367BD2-FA1F-42F4-9E7E-1204F60EF1AC}"/>
              </a:ext>
            </a:extLst>
          </p:cNvPr>
          <p:cNvSpPr/>
          <p:nvPr/>
        </p:nvSpPr>
        <p:spPr>
          <a:xfrm>
            <a:off x="6018146" y="3686980"/>
            <a:ext cx="1661260" cy="1397002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54A1F8F-84D7-4D9C-90E1-778CE934A72C}"/>
              </a:ext>
            </a:extLst>
          </p:cNvPr>
          <p:cNvSpPr/>
          <p:nvPr/>
        </p:nvSpPr>
        <p:spPr>
          <a:xfrm>
            <a:off x="5397847" y="4200182"/>
            <a:ext cx="618511" cy="885886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1077273-DFF0-4C47-B5BE-FF6DDD324B5C}"/>
              </a:ext>
            </a:extLst>
          </p:cNvPr>
          <p:cNvSpPr/>
          <p:nvPr/>
        </p:nvSpPr>
        <p:spPr>
          <a:xfrm>
            <a:off x="4895178" y="4604438"/>
            <a:ext cx="500216" cy="490816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81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7" grpId="0"/>
      <p:bldP spid="30" grpId="0" animBg="1"/>
      <p:bldP spid="31" grpId="0" animBg="1"/>
      <p:bldP spid="34" grpId="0" animBg="1"/>
      <p:bldP spid="35" grpId="0" animBg="1"/>
      <p:bldP spid="3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smartphone icon에 대한 이미지 검색결과">
            <a:extLst>
              <a:ext uri="{FF2B5EF4-FFF2-40B4-BE49-F238E27FC236}">
                <a16:creationId xmlns:a16="http://schemas.microsoft.com/office/drawing/2014/main" id="{2F1299B1-3C84-44CB-893C-12DBF0A51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312" y="1882745"/>
            <a:ext cx="3497375" cy="349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알림에 대한 이미지 검색결과">
            <a:extLst>
              <a:ext uri="{FF2B5EF4-FFF2-40B4-BE49-F238E27FC236}">
                <a16:creationId xmlns:a16="http://schemas.microsoft.com/office/drawing/2014/main" id="{90C828CE-ED2C-4BCC-89B8-FD9FF7BCD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431" y="2929864"/>
            <a:ext cx="1403136" cy="140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1B5D3E-F753-4621-8B07-49CAA4B620A9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Ⅲ </a:t>
            </a:r>
            <a:r>
              <a:rPr lang="ko-KR" altLang="en-US" dirty="0"/>
              <a:t>목표설정</a:t>
            </a:r>
            <a:endParaRPr lang="en-US" altLang="ko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21F2E6-AA0E-4405-B6CD-089A217B3DEE}"/>
              </a:ext>
            </a:extLst>
          </p:cNvPr>
          <p:cNvSpPr txBox="1"/>
          <p:nvPr/>
        </p:nvSpPr>
        <p:spPr>
          <a:xfrm>
            <a:off x="3746377" y="1477880"/>
            <a:ext cx="4367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r>
              <a:rPr lang="ko-KR" altLang="en-US" dirty="0"/>
              <a:t>시간 마다 휴식을 가지라는 알림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0023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stance icon png에 대한 이미지 검색결과">
            <a:extLst>
              <a:ext uri="{FF2B5EF4-FFF2-40B4-BE49-F238E27FC236}">
                <a16:creationId xmlns:a16="http://schemas.microsoft.com/office/drawing/2014/main" id="{FAF96E83-509D-459F-84AF-6818EB3D7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382" y="262591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question icon에 대한 이미지 검색결과">
            <a:extLst>
              <a:ext uri="{FF2B5EF4-FFF2-40B4-BE49-F238E27FC236}">
                <a16:creationId xmlns:a16="http://schemas.microsoft.com/office/drawing/2014/main" id="{AC2A1816-16F2-4571-AB43-C339E9BA9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161" y="1738835"/>
            <a:ext cx="1035498" cy="103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5C28C7-8C83-4F97-BE83-E39BA8AC0B78}"/>
              </a:ext>
            </a:extLst>
          </p:cNvPr>
          <p:cNvSpPr txBox="1"/>
          <p:nvPr/>
        </p:nvSpPr>
        <p:spPr>
          <a:xfrm>
            <a:off x="6986591" y="4530916"/>
            <a:ext cx="201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거리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57EE40-D641-419E-A76F-E3BBCAB50635}"/>
              </a:ext>
            </a:extLst>
          </p:cNvPr>
          <p:cNvSpPr txBox="1"/>
          <p:nvPr/>
        </p:nvSpPr>
        <p:spPr>
          <a:xfrm>
            <a:off x="0" y="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Ⅳ </a:t>
            </a:r>
            <a:r>
              <a:rPr lang="ko-KR" altLang="en-US" dirty="0"/>
              <a:t>연구내용</a:t>
            </a:r>
            <a:r>
              <a:rPr lang="en-US" altLang="ko-KR" dirty="0"/>
              <a:t>(</a:t>
            </a:r>
            <a:r>
              <a:rPr lang="ko-KR" altLang="en-US" dirty="0"/>
              <a:t>개발내용</a:t>
            </a:r>
            <a:r>
              <a:rPr lang="en-US" altLang="ko-KR" dirty="0"/>
              <a:t>)</a:t>
            </a:r>
          </a:p>
        </p:txBody>
      </p:sp>
      <p:pic>
        <p:nvPicPr>
          <p:cNvPr id="7176" name="Picture 8" descr="목표 icon에 대한 이미지 검색결과">
            <a:extLst>
              <a:ext uri="{FF2B5EF4-FFF2-40B4-BE49-F238E27FC236}">
                <a16:creationId xmlns:a16="http://schemas.microsoft.com/office/drawing/2014/main" id="{41786983-9F2D-44CB-BEA4-F907D31DF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061" y="238779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CF8FCD-DC70-479A-B672-CCC26DB5B6F5}"/>
              </a:ext>
            </a:extLst>
          </p:cNvPr>
          <p:cNvSpPr txBox="1"/>
          <p:nvPr/>
        </p:nvSpPr>
        <p:spPr>
          <a:xfrm>
            <a:off x="2676061" y="4530916"/>
            <a:ext cx="2100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마커</a:t>
            </a:r>
          </a:p>
        </p:txBody>
      </p:sp>
      <p:pic>
        <p:nvPicPr>
          <p:cNvPr id="13" name="Picture 6" descr="question icon에 대한 이미지 검색결과">
            <a:extLst>
              <a:ext uri="{FF2B5EF4-FFF2-40B4-BE49-F238E27FC236}">
                <a16:creationId xmlns:a16="http://schemas.microsoft.com/office/drawing/2014/main" id="{E2130737-A548-4FB0-AD44-7638A8F06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212" y="1738835"/>
            <a:ext cx="1035498" cy="103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5664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ace detection에 대한 이미지 검색결과">
            <a:extLst>
              <a:ext uri="{FF2B5EF4-FFF2-40B4-BE49-F238E27FC236}">
                <a16:creationId xmlns:a16="http://schemas.microsoft.com/office/drawing/2014/main" id="{83AF33F7-8F83-40FA-BA83-2CDCF07ED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2721" y="2286555"/>
            <a:ext cx="4066558" cy="228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61BE4A-AEE6-436D-92AE-0A279F55EB01}"/>
              </a:ext>
            </a:extLst>
          </p:cNvPr>
          <p:cNvSpPr txBox="1"/>
          <p:nvPr/>
        </p:nvSpPr>
        <p:spPr>
          <a:xfrm>
            <a:off x="4838328" y="4571444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face Detection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5D9096-DCCB-431C-9414-6273DC398A13}"/>
              </a:ext>
            </a:extLst>
          </p:cNvPr>
          <p:cNvSpPr txBox="1"/>
          <p:nvPr/>
        </p:nvSpPr>
        <p:spPr>
          <a:xfrm>
            <a:off x="5119456" y="1655613"/>
            <a:ext cx="1953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marker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739860-98E8-4BCA-BBC7-209F0776EBA7}"/>
              </a:ext>
            </a:extLst>
          </p:cNvPr>
          <p:cNvSpPr txBox="1"/>
          <p:nvPr/>
        </p:nvSpPr>
        <p:spPr>
          <a:xfrm>
            <a:off x="0" y="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Ⅳ </a:t>
            </a:r>
            <a:r>
              <a:rPr lang="ko-KR" altLang="en-US" dirty="0"/>
              <a:t>연구내용</a:t>
            </a:r>
            <a:r>
              <a:rPr lang="en-US" altLang="ko-KR" dirty="0"/>
              <a:t>(</a:t>
            </a:r>
            <a:r>
              <a:rPr lang="ko-KR" altLang="en-US" dirty="0"/>
              <a:t>개발내용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789467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istance of camera and image에 대한 이미지 검색결과">
            <a:extLst>
              <a:ext uri="{FF2B5EF4-FFF2-40B4-BE49-F238E27FC236}">
                <a16:creationId xmlns:a16="http://schemas.microsoft.com/office/drawing/2014/main" id="{FF697D10-129C-41C5-87C9-DD47A6858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313" y="1885811"/>
            <a:ext cx="6706336" cy="340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DB8509-7A27-4E48-9259-615DCD545AB2}"/>
              </a:ext>
            </a:extLst>
          </p:cNvPr>
          <p:cNvSpPr txBox="1"/>
          <p:nvPr/>
        </p:nvSpPr>
        <p:spPr>
          <a:xfrm>
            <a:off x="3400148" y="603682"/>
            <a:ext cx="542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카메라와 물체사이의 거리 공식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6914FB5-0B3D-42A9-8E3F-5876E6CFAF14}"/>
                  </a:ext>
                </a:extLst>
              </p:cNvPr>
              <p:cNvSpPr txBox="1"/>
              <p:nvPr/>
            </p:nvSpPr>
            <p:spPr>
              <a:xfrm>
                <a:off x="8685777" y="2086252"/>
                <a:ext cx="1053430" cy="8191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den>
                      </m:f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en-US" altLang="ko-KR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6914FB5-0B3D-42A9-8E3F-5876E6CFAF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85777" y="2086252"/>
                <a:ext cx="1053430" cy="8191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8690B0C-CD80-4C29-A853-DCDD7684F27E}"/>
                  </a:ext>
                </a:extLst>
              </p:cNvPr>
              <p:cNvSpPr txBox="1"/>
              <p:nvPr/>
            </p:nvSpPr>
            <p:spPr>
              <a:xfrm>
                <a:off x="8685777" y="3273743"/>
                <a:ext cx="2384114" cy="6301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 ∗</m:t>
                      </m:r>
                      <m:f>
                        <m:f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𝑝𝑖𝑥𝑒𝑙𝑠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8690B0C-CD80-4C29-A853-DCDD7684F2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85777" y="3273743"/>
                <a:ext cx="2384114" cy="63010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69B43B1-EFF9-4D2C-BE15-6BA653D75FDE}"/>
                  </a:ext>
                </a:extLst>
              </p:cNvPr>
              <p:cNvSpPr txBox="1"/>
              <p:nvPr/>
            </p:nvSpPr>
            <p:spPr>
              <a:xfrm>
                <a:off x="8685777" y="4272208"/>
                <a:ext cx="1889363" cy="6890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 ∗</m:t>
                      </m:r>
                      <m:f>
                        <m:f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𝑐𝑚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69B43B1-EFF9-4D2C-BE15-6BA653D75F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85777" y="4272208"/>
                <a:ext cx="1889363" cy="68903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25E64D12-C2CE-44A8-82D1-C157B4FC4BF7}"/>
              </a:ext>
            </a:extLst>
          </p:cNvPr>
          <p:cNvSpPr txBox="1"/>
          <p:nvPr/>
        </p:nvSpPr>
        <p:spPr>
          <a:xfrm>
            <a:off x="0" y="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Ⅳ </a:t>
            </a:r>
            <a:r>
              <a:rPr lang="ko-KR" altLang="en-US" dirty="0"/>
              <a:t>연구내용</a:t>
            </a:r>
            <a:r>
              <a:rPr lang="en-US" altLang="ko-KR" dirty="0"/>
              <a:t>(</a:t>
            </a:r>
            <a:r>
              <a:rPr lang="ko-KR" altLang="en-US" dirty="0"/>
              <a:t>개발내용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20953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61B5D3E-F753-4621-8B07-49CAA4B620A9}"/>
              </a:ext>
            </a:extLst>
          </p:cNvPr>
          <p:cNvSpPr txBox="1"/>
          <p:nvPr/>
        </p:nvSpPr>
        <p:spPr>
          <a:xfrm>
            <a:off x="0" y="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Ⅳ </a:t>
            </a:r>
            <a:r>
              <a:rPr lang="ko-KR" altLang="en-US" dirty="0"/>
              <a:t>연구내용</a:t>
            </a:r>
            <a:r>
              <a:rPr lang="en-US" altLang="ko-KR" dirty="0"/>
              <a:t>(</a:t>
            </a:r>
            <a:r>
              <a:rPr lang="ko-KR" altLang="en-US" dirty="0"/>
              <a:t>개발내용</a:t>
            </a:r>
            <a:r>
              <a:rPr lang="en-US" altLang="ko-KR" dirty="0"/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C95D5BF-A49C-4B82-A9C2-B76155870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87" y="1345889"/>
            <a:ext cx="5084576" cy="51386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775638-7111-42D2-9FAE-5CF1D5855A34}"/>
              </a:ext>
            </a:extLst>
          </p:cNvPr>
          <p:cNvSpPr txBox="1"/>
          <p:nvPr/>
        </p:nvSpPr>
        <p:spPr>
          <a:xfrm>
            <a:off x="3231472" y="559293"/>
            <a:ext cx="5956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거리별로 자동 밝기 조절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4FAE200-8574-469C-8E00-F484553E55D4}"/>
              </a:ext>
            </a:extLst>
          </p:cNvPr>
          <p:cNvGrpSpPr/>
          <p:nvPr/>
        </p:nvGrpSpPr>
        <p:grpSpPr>
          <a:xfrm>
            <a:off x="5136516" y="2357672"/>
            <a:ext cx="6837943" cy="3763549"/>
            <a:chOff x="3996423" y="2228842"/>
            <a:chExt cx="4911997" cy="2664753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7A788A13-5A0D-415E-B344-902F1E1BE06C}"/>
                </a:ext>
              </a:extLst>
            </p:cNvPr>
            <p:cNvGrpSpPr/>
            <p:nvPr/>
          </p:nvGrpSpPr>
          <p:grpSpPr>
            <a:xfrm>
              <a:off x="3996423" y="2228842"/>
              <a:ext cx="4911997" cy="2664753"/>
              <a:chOff x="6094511" y="2781414"/>
              <a:chExt cx="4911997" cy="2664753"/>
            </a:xfrm>
          </p:grpSpPr>
          <p:cxnSp>
            <p:nvCxnSpPr>
              <p:cNvPr id="19" name="직선 화살표 연결선 18">
                <a:extLst>
                  <a:ext uri="{FF2B5EF4-FFF2-40B4-BE49-F238E27FC236}">
                    <a16:creationId xmlns:a16="http://schemas.microsoft.com/office/drawing/2014/main" id="{881AC6CE-F89A-4705-8DEE-7521074CC7D9}"/>
                  </a:ext>
                </a:extLst>
              </p:cNvPr>
              <p:cNvCxnSpPr/>
              <p:nvPr/>
            </p:nvCxnSpPr>
            <p:spPr>
              <a:xfrm flipV="1">
                <a:off x="8160064" y="2781414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5454BA21-99FE-49C0-BEA9-BF1E3FC950CB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9164725" y="3786075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DBACB4E-AF35-4EF8-8596-C3C6B2C31178}"/>
                  </a:ext>
                </a:extLst>
              </p:cNvPr>
              <p:cNvSpPr txBox="1"/>
              <p:nvPr/>
            </p:nvSpPr>
            <p:spPr>
              <a:xfrm>
                <a:off x="6094511" y="2781414"/>
                <a:ext cx="18131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dirty="0"/>
                  <a:t>Lights</a:t>
                </a:r>
                <a:endParaRPr lang="ko-KR" altLang="en-US" dirty="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E007943-A9DD-497E-9FBB-80ECBD721442}"/>
                  </a:ext>
                </a:extLst>
              </p:cNvPr>
              <p:cNvSpPr txBox="1"/>
              <p:nvPr/>
            </p:nvSpPr>
            <p:spPr>
              <a:xfrm>
                <a:off x="9900060" y="4988537"/>
                <a:ext cx="1106448" cy="4576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Distance(cm)</a:t>
                </a:r>
                <a:endParaRPr lang="ko-KR" altLang="en-US" dirty="0"/>
              </a:p>
              <a:p>
                <a:endParaRPr lang="ko-KR" altLang="en-US" dirty="0"/>
              </a:p>
            </p:txBody>
          </p: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7AA6DDB8-1B9B-4044-8F1D-2CB36B1732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57109" y="3767266"/>
                <a:ext cx="2015232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69A817E5-3A68-4A8E-BDC9-BB75A502F5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6637" y="2314221"/>
              <a:ext cx="9693" cy="1921357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A6543A7-20E8-445D-BBC8-C62F3D8E11FD}"/>
              </a:ext>
            </a:extLst>
          </p:cNvPr>
          <p:cNvSpPr txBox="1"/>
          <p:nvPr/>
        </p:nvSpPr>
        <p:spPr>
          <a:xfrm>
            <a:off x="10434184" y="5182384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A06E146-FAC8-4B04-A41C-39AFABE38C02}"/>
              </a:ext>
            </a:extLst>
          </p:cNvPr>
          <p:cNvSpPr txBox="1"/>
          <p:nvPr/>
        </p:nvSpPr>
        <p:spPr>
          <a:xfrm>
            <a:off x="7562659" y="2311047"/>
            <a:ext cx="6185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</a:p>
          <a:p>
            <a:r>
              <a:rPr lang="en-US" altLang="ko-KR" dirty="0"/>
              <a:t>9</a:t>
            </a:r>
          </a:p>
          <a:p>
            <a:r>
              <a:rPr lang="en-US" altLang="ko-KR" dirty="0"/>
              <a:t>8</a:t>
            </a:r>
          </a:p>
          <a:p>
            <a:r>
              <a:rPr lang="en-US" altLang="ko-KR" dirty="0"/>
              <a:t>7</a:t>
            </a:r>
          </a:p>
          <a:p>
            <a:r>
              <a:rPr lang="en-US" altLang="ko-KR" dirty="0"/>
              <a:t>6</a:t>
            </a:r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4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2</a:t>
            </a:r>
          </a:p>
          <a:p>
            <a:r>
              <a:rPr lang="en-US" altLang="ko-KR" dirty="0"/>
              <a:t>1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51F28BE-8F83-43FE-A027-43D15D7154CA}"/>
              </a:ext>
            </a:extLst>
          </p:cNvPr>
          <p:cNvSpPr/>
          <p:nvPr/>
        </p:nvSpPr>
        <p:spPr>
          <a:xfrm>
            <a:off x="8027277" y="3776366"/>
            <a:ext cx="2805379" cy="1397002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CD84337-3485-4CD3-AF41-CBD0A603D5C2}"/>
              </a:ext>
            </a:extLst>
          </p:cNvPr>
          <p:cNvCxnSpPr>
            <a:cxnSpLocks/>
          </p:cNvCxnSpPr>
          <p:nvPr/>
        </p:nvCxnSpPr>
        <p:spPr>
          <a:xfrm>
            <a:off x="9412661" y="3769899"/>
            <a:ext cx="4617" cy="139700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E3C977D-893C-45BA-9B4F-5109D1CBC472}"/>
              </a:ext>
            </a:extLst>
          </p:cNvPr>
          <p:cNvSpPr txBox="1"/>
          <p:nvPr/>
        </p:nvSpPr>
        <p:spPr>
          <a:xfrm>
            <a:off x="8027277" y="5232275"/>
            <a:ext cx="172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30  50  70  90</a:t>
            </a:r>
            <a:endParaRPr lang="ko-KR" altLang="en-US" dirty="0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FEF33511-7C54-4290-BEE0-09F7B26565A8}"/>
              </a:ext>
            </a:extLst>
          </p:cNvPr>
          <p:cNvCxnSpPr>
            <a:cxnSpLocks/>
          </p:cNvCxnSpPr>
          <p:nvPr/>
        </p:nvCxnSpPr>
        <p:spPr>
          <a:xfrm flipH="1">
            <a:off x="8036677" y="3832109"/>
            <a:ext cx="1387948" cy="133115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97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/>
      <p:bldP spid="27" grpId="0" animBg="1"/>
      <p:bldP spid="2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551C21-5674-488C-8D19-EE327D2D3FE5}"/>
              </a:ext>
            </a:extLst>
          </p:cNvPr>
          <p:cNvSpPr txBox="1"/>
          <p:nvPr/>
        </p:nvSpPr>
        <p:spPr>
          <a:xfrm>
            <a:off x="0" y="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Ⅳ </a:t>
            </a:r>
            <a:r>
              <a:rPr lang="ko-KR" altLang="en-US" dirty="0"/>
              <a:t>연구내용</a:t>
            </a:r>
            <a:r>
              <a:rPr lang="en-US" altLang="ko-KR" dirty="0"/>
              <a:t>(</a:t>
            </a:r>
            <a:r>
              <a:rPr lang="ko-KR" altLang="en-US" dirty="0"/>
              <a:t>개발내용</a:t>
            </a:r>
            <a:r>
              <a:rPr lang="en-US" altLang="ko-KR" dirty="0"/>
              <a:t>)</a:t>
            </a:r>
          </a:p>
        </p:txBody>
      </p:sp>
      <p:pic>
        <p:nvPicPr>
          <p:cNvPr id="5" name="Picture 2" descr="face detection에 대한 이미지 검색결과">
            <a:extLst>
              <a:ext uri="{FF2B5EF4-FFF2-40B4-BE49-F238E27FC236}">
                <a16:creationId xmlns:a16="http://schemas.microsoft.com/office/drawing/2014/main" id="{80E122E2-4E7D-4AEE-A07D-94E61B15E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000" y="2673055"/>
            <a:ext cx="284797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BB2111-645F-4F3B-83EC-F237A2B534F5}"/>
              </a:ext>
            </a:extLst>
          </p:cNvPr>
          <p:cNvSpPr txBox="1"/>
          <p:nvPr/>
        </p:nvSpPr>
        <p:spPr>
          <a:xfrm>
            <a:off x="2299316" y="4289446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face Detection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DE7790-A4D8-422C-B0F2-87FDD3B5B92A}"/>
              </a:ext>
            </a:extLst>
          </p:cNvPr>
          <p:cNvSpPr txBox="1"/>
          <p:nvPr/>
        </p:nvSpPr>
        <p:spPr>
          <a:xfrm>
            <a:off x="2392531" y="2278655"/>
            <a:ext cx="2303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  <a:r>
              <a:rPr lang="ko-KR" altLang="en-US" dirty="0"/>
              <a:t>분 간격으로 </a:t>
            </a:r>
            <a:r>
              <a:rPr lang="en-US" altLang="ko-KR" dirty="0"/>
              <a:t>50</a:t>
            </a:r>
            <a:r>
              <a:rPr lang="ko-KR" altLang="en-US" dirty="0"/>
              <a:t>장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8" name="Picture 6" descr="smartphone icon에 대한 이미지 검색결과">
            <a:extLst>
              <a:ext uri="{FF2B5EF4-FFF2-40B4-BE49-F238E27FC236}">
                <a16:creationId xmlns:a16="http://schemas.microsoft.com/office/drawing/2014/main" id="{53293922-D2A8-4A87-9559-C60F7CA0A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869" y="2199221"/>
            <a:ext cx="2459557" cy="2459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알림에 대한 이미지 검색결과">
            <a:extLst>
              <a:ext uri="{FF2B5EF4-FFF2-40B4-BE49-F238E27FC236}">
                <a16:creationId xmlns:a16="http://schemas.microsoft.com/office/drawing/2014/main" id="{2D919E01-2344-4587-AF73-D8276374A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4263" y="3033510"/>
            <a:ext cx="986767" cy="986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10288E-B88F-4652-BF01-D9BAF6ED03E5}"/>
              </a:ext>
            </a:extLst>
          </p:cNvPr>
          <p:cNvSpPr txBox="1"/>
          <p:nvPr/>
        </p:nvSpPr>
        <p:spPr>
          <a:xfrm>
            <a:off x="7203397" y="1829889"/>
            <a:ext cx="2068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시간 마다 알림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A163AA-D87A-44E9-92E1-1001B7E7CB15}"/>
              </a:ext>
            </a:extLst>
          </p:cNvPr>
          <p:cNvSpPr txBox="1"/>
          <p:nvPr/>
        </p:nvSpPr>
        <p:spPr>
          <a:xfrm>
            <a:off x="3497802" y="1003177"/>
            <a:ext cx="4092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동작</a:t>
            </a:r>
          </a:p>
        </p:txBody>
      </p:sp>
    </p:spTree>
    <p:extLst>
      <p:ext uri="{BB962C8B-B14F-4D97-AF65-F5344CB8AC3E}">
        <p14:creationId xmlns:p14="http://schemas.microsoft.com/office/powerpoint/2010/main" val="16646363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녹화_2019_05_09_00_25_05_885">
            <a:hlinkClick r:id="" action="ppaction://media"/>
            <a:extLst>
              <a:ext uri="{FF2B5EF4-FFF2-40B4-BE49-F238E27FC236}">
                <a16:creationId xmlns:a16="http://schemas.microsoft.com/office/drawing/2014/main" id="{A1B9038C-E5F1-4E8B-8237-F4F8C45E36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0759" y="1206840"/>
            <a:ext cx="5589973" cy="44443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13793F-388B-4CB6-9277-20BEDFDDA8CA}"/>
              </a:ext>
            </a:extLst>
          </p:cNvPr>
          <p:cNvSpPr txBox="1"/>
          <p:nvPr/>
        </p:nvSpPr>
        <p:spPr>
          <a:xfrm>
            <a:off x="4449191" y="435006"/>
            <a:ext cx="3693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얼굴인식 및 거리 측정 </a:t>
            </a:r>
            <a:r>
              <a:rPr lang="en-US" altLang="ko-KR" dirty="0"/>
              <a:t>test</a:t>
            </a:r>
            <a:r>
              <a:rPr lang="ko-KR" altLang="en-US" dirty="0"/>
              <a:t> 영상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0D4FDD-9B51-4E78-9F2E-19788B87CD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758" y="51437"/>
            <a:ext cx="5589973" cy="637155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8085A6B-3FAC-4421-9BEE-0AEDEDBD0E33}"/>
              </a:ext>
            </a:extLst>
          </p:cNvPr>
          <p:cNvSpPr/>
          <p:nvPr/>
        </p:nvSpPr>
        <p:spPr>
          <a:xfrm>
            <a:off x="0" y="17548"/>
            <a:ext cx="149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Ⅴ </a:t>
            </a:r>
            <a:r>
              <a:rPr lang="ko-KR" altLang="en-US" dirty="0"/>
              <a:t>연구결과 </a:t>
            </a:r>
          </a:p>
        </p:txBody>
      </p:sp>
    </p:spTree>
    <p:extLst>
      <p:ext uri="{BB962C8B-B14F-4D97-AF65-F5344CB8AC3E}">
        <p14:creationId xmlns:p14="http://schemas.microsoft.com/office/powerpoint/2010/main" val="884038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녹화_2019_05_09_01_20_57_777">
            <a:hlinkClick r:id="" action="ppaction://media"/>
            <a:extLst>
              <a:ext uri="{FF2B5EF4-FFF2-40B4-BE49-F238E27FC236}">
                <a16:creationId xmlns:a16="http://schemas.microsoft.com/office/drawing/2014/main" id="{BE05E97B-F5A4-451E-BC08-DD3A08C6AB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71631" y="1020762"/>
            <a:ext cx="6035675" cy="4816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A8E21E-20C3-44C6-8638-3F6A86D4D1CB}"/>
              </a:ext>
            </a:extLst>
          </p:cNvPr>
          <p:cNvSpPr txBox="1"/>
          <p:nvPr/>
        </p:nvSpPr>
        <p:spPr>
          <a:xfrm>
            <a:off x="3515557" y="399495"/>
            <a:ext cx="4607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Test 10</a:t>
            </a:r>
            <a:r>
              <a:rPr lang="ko-KR" altLang="en-US" dirty="0"/>
              <a:t>초 간격으로 </a:t>
            </a:r>
            <a:r>
              <a:rPr lang="en-US" altLang="ko-KR" dirty="0"/>
              <a:t>50</a:t>
            </a:r>
            <a:r>
              <a:rPr lang="ko-KR" altLang="en-US" dirty="0"/>
              <a:t>장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1C6906-42C8-4045-B23C-50418FDB91FA}"/>
              </a:ext>
            </a:extLst>
          </p:cNvPr>
          <p:cNvSpPr/>
          <p:nvPr/>
        </p:nvSpPr>
        <p:spPr>
          <a:xfrm>
            <a:off x="0" y="17548"/>
            <a:ext cx="149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Ⅴ </a:t>
            </a:r>
            <a:r>
              <a:rPr lang="ko-KR" altLang="en-US" dirty="0"/>
              <a:t>연구결과 </a:t>
            </a:r>
          </a:p>
        </p:txBody>
      </p:sp>
    </p:spTree>
    <p:extLst>
      <p:ext uri="{BB962C8B-B14F-4D97-AF65-F5344CB8AC3E}">
        <p14:creationId xmlns:p14="http://schemas.microsoft.com/office/powerpoint/2010/main" val="196385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ACB8900-A21B-444B-8458-3837AE56E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975" y="944491"/>
            <a:ext cx="3221410" cy="559346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C2DEB28-A0FA-4B00-822A-344A39731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967" y="944491"/>
            <a:ext cx="3019635" cy="4969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5073BB-E319-483B-B324-827E43EFDF31}"/>
              </a:ext>
            </a:extLst>
          </p:cNvPr>
          <p:cNvSpPr txBox="1"/>
          <p:nvPr/>
        </p:nvSpPr>
        <p:spPr>
          <a:xfrm>
            <a:off x="2306967" y="346229"/>
            <a:ext cx="3019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얼굴인식이 정상적일 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559A09-E366-407D-AE77-C0D4F3A72069}"/>
              </a:ext>
            </a:extLst>
          </p:cNvPr>
          <p:cNvSpPr txBox="1"/>
          <p:nvPr/>
        </p:nvSpPr>
        <p:spPr>
          <a:xfrm>
            <a:off x="7000975" y="346229"/>
            <a:ext cx="3221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얼굴인식이 안될 때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10E03A6-EC61-414D-BD7C-D2A5C21400D0}"/>
              </a:ext>
            </a:extLst>
          </p:cNvPr>
          <p:cNvSpPr/>
          <p:nvPr/>
        </p:nvSpPr>
        <p:spPr>
          <a:xfrm>
            <a:off x="0" y="17548"/>
            <a:ext cx="149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Ⅴ </a:t>
            </a:r>
            <a:r>
              <a:rPr lang="ko-KR" altLang="en-US" dirty="0"/>
              <a:t>연구결과 </a:t>
            </a:r>
          </a:p>
        </p:txBody>
      </p:sp>
    </p:spTree>
    <p:extLst>
      <p:ext uri="{BB962C8B-B14F-4D97-AF65-F5344CB8AC3E}">
        <p14:creationId xmlns:p14="http://schemas.microsoft.com/office/powerpoint/2010/main" val="1990861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E1C971-0C33-4630-819E-07E28F9E8570}"/>
              </a:ext>
            </a:extLst>
          </p:cNvPr>
          <p:cNvSpPr txBox="1"/>
          <p:nvPr/>
        </p:nvSpPr>
        <p:spPr>
          <a:xfrm>
            <a:off x="0" y="0"/>
            <a:ext cx="300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C6D6D12-71A4-4ED0-8ABD-995CBEBD5FEF}"/>
              </a:ext>
            </a:extLst>
          </p:cNvPr>
          <p:cNvGrpSpPr/>
          <p:nvPr/>
        </p:nvGrpSpPr>
        <p:grpSpPr>
          <a:xfrm>
            <a:off x="255910" y="2525291"/>
            <a:ext cx="5129063" cy="1892998"/>
            <a:chOff x="255910" y="2525291"/>
            <a:chExt cx="5129063" cy="189299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2D2C15D0-1CA8-4880-A4E1-E7D54EF99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910" y="2525291"/>
              <a:ext cx="5129063" cy="160019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04FAA63-81B7-4916-989A-05597C0F0662}"/>
                </a:ext>
              </a:extLst>
            </p:cNvPr>
            <p:cNvSpPr txBox="1"/>
            <p:nvPr/>
          </p:nvSpPr>
          <p:spPr>
            <a:xfrm>
              <a:off x="2202240" y="4048957"/>
              <a:ext cx="1154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뉴스기사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FC7CB84-C4F9-4D73-9A07-FF8676A60B17}"/>
              </a:ext>
            </a:extLst>
          </p:cNvPr>
          <p:cNvGrpSpPr/>
          <p:nvPr/>
        </p:nvGrpSpPr>
        <p:grpSpPr>
          <a:xfrm>
            <a:off x="4980774" y="1739467"/>
            <a:ext cx="6841044" cy="4828899"/>
            <a:chOff x="4980774" y="1739467"/>
            <a:chExt cx="6841044" cy="4828899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8D8CB339-8616-4625-8CBC-95302A1A8945}"/>
                </a:ext>
              </a:extLst>
            </p:cNvPr>
            <p:cNvGrpSpPr/>
            <p:nvPr/>
          </p:nvGrpSpPr>
          <p:grpSpPr>
            <a:xfrm>
              <a:off x="4980774" y="1739467"/>
              <a:ext cx="6841044" cy="3379065"/>
              <a:chOff x="4883120" y="1739467"/>
              <a:chExt cx="6841044" cy="3379065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6DD3429-7F09-4CA2-BA22-E85C795249ED}"/>
                  </a:ext>
                </a:extLst>
              </p:cNvPr>
              <p:cNvSpPr txBox="1"/>
              <p:nvPr/>
            </p:nvSpPr>
            <p:spPr>
              <a:xfrm>
                <a:off x="4883120" y="2101134"/>
                <a:ext cx="11614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/>
                  <a:t>나이</a:t>
                </a:r>
                <a:endParaRPr lang="en-US" altLang="ko-KR" dirty="0"/>
              </a:p>
            </p:txBody>
          </p: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E15FF1C5-7B16-4C68-82F9-692757677D62}"/>
                  </a:ext>
                </a:extLst>
              </p:cNvPr>
              <p:cNvGrpSpPr/>
              <p:nvPr/>
            </p:nvGrpSpPr>
            <p:grpSpPr>
              <a:xfrm>
                <a:off x="4964670" y="1739467"/>
                <a:ext cx="6759494" cy="3379065"/>
                <a:chOff x="5026336" y="1583646"/>
                <a:chExt cx="6759494" cy="3379065"/>
              </a:xfrm>
            </p:grpSpPr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B9E20878-CEFE-4BFE-A48A-77CB4B32D40A}"/>
                    </a:ext>
                  </a:extLst>
                </p:cNvPr>
                <p:cNvSpPr/>
                <p:nvPr/>
              </p:nvSpPr>
              <p:spPr>
                <a:xfrm>
                  <a:off x="6001305" y="2467994"/>
                  <a:ext cx="1669002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27.6%</a:t>
                  </a:r>
                  <a:endParaRPr lang="ko-KR" altLang="en-US" dirty="0"/>
                </a:p>
              </p:txBody>
            </p:sp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2C68DAAA-27C4-4F6A-85B1-72142949FF5E}"/>
                    </a:ext>
                  </a:extLst>
                </p:cNvPr>
                <p:cNvSpPr/>
                <p:nvPr/>
              </p:nvSpPr>
              <p:spPr>
                <a:xfrm>
                  <a:off x="7670307" y="2467994"/>
                  <a:ext cx="4060054" cy="363984"/>
                </a:xfrm>
                <a:prstGeom prst="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72.4%</a:t>
                  </a:r>
                  <a:endParaRPr lang="ko-KR" altLang="en-US" dirty="0"/>
                </a:p>
              </p:txBody>
            </p:sp>
            <p:sp>
              <p:nvSpPr>
                <p:cNvPr id="10" name="직사각형 9">
                  <a:extLst>
                    <a:ext uri="{FF2B5EF4-FFF2-40B4-BE49-F238E27FC236}">
                      <a16:creationId xmlns:a16="http://schemas.microsoft.com/office/drawing/2014/main" id="{B2ED6383-1BEC-44C4-A746-5159CC1CCF29}"/>
                    </a:ext>
                  </a:extLst>
                </p:cNvPr>
                <p:cNvSpPr/>
                <p:nvPr/>
              </p:nvSpPr>
              <p:spPr>
                <a:xfrm>
                  <a:off x="6001305" y="3105376"/>
                  <a:ext cx="70133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8.9%</a:t>
                  </a:r>
                  <a:endParaRPr lang="ko-KR" altLang="en-US" dirty="0"/>
                </a:p>
              </p:txBody>
            </p:sp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4D8850EE-EB0F-485E-8181-F4B134E05BF4}"/>
                    </a:ext>
                  </a:extLst>
                </p:cNvPr>
                <p:cNvSpPr/>
                <p:nvPr/>
              </p:nvSpPr>
              <p:spPr>
                <a:xfrm>
                  <a:off x="6702641" y="3105376"/>
                  <a:ext cx="2627790" cy="363984"/>
                </a:xfrm>
                <a:prstGeom prst="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49.4%</a:t>
                  </a:r>
                  <a:endParaRPr lang="ko-KR" altLang="en-US" dirty="0"/>
                </a:p>
              </p:txBody>
            </p:sp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7893841D-8EBF-4CC5-AB44-0640DA0CFF47}"/>
                    </a:ext>
                  </a:extLst>
                </p:cNvPr>
                <p:cNvSpPr/>
                <p:nvPr/>
              </p:nvSpPr>
              <p:spPr>
                <a:xfrm>
                  <a:off x="9330431" y="3105376"/>
                  <a:ext cx="2399930" cy="363984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41.8%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5C4E6CBA-AF2E-4857-9B79-D1CE60F2F522}"/>
                    </a:ext>
                  </a:extLst>
                </p:cNvPr>
                <p:cNvSpPr/>
                <p:nvPr/>
              </p:nvSpPr>
              <p:spPr>
                <a:xfrm>
                  <a:off x="6002785" y="3742758"/>
                  <a:ext cx="193829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6B7ED808-8CC9-4351-8A9A-00FDC5C922F3}"/>
                    </a:ext>
                  </a:extLst>
                </p:cNvPr>
                <p:cNvSpPr/>
                <p:nvPr/>
              </p:nvSpPr>
              <p:spPr>
                <a:xfrm>
                  <a:off x="6196614" y="3742758"/>
                  <a:ext cx="1225118" cy="363984"/>
                </a:xfrm>
                <a:prstGeom prst="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17.2%</a:t>
                  </a:r>
                  <a:endParaRPr lang="ko-KR" altLang="en-US" dirty="0"/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1FEC6EC7-C189-4D95-925A-633387897CF2}"/>
                    </a:ext>
                  </a:extLst>
                </p:cNvPr>
                <p:cNvSpPr/>
                <p:nvPr/>
              </p:nvSpPr>
              <p:spPr>
                <a:xfrm>
                  <a:off x="7421732" y="3742758"/>
                  <a:ext cx="2858610" cy="363984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50.0%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F81896A1-3644-4596-A2E0-6C16B57757D8}"/>
                    </a:ext>
                  </a:extLst>
                </p:cNvPr>
                <p:cNvSpPr/>
                <p:nvPr/>
              </p:nvSpPr>
              <p:spPr>
                <a:xfrm>
                  <a:off x="10280341" y="3742758"/>
                  <a:ext cx="1450019" cy="363984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31.0%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DDF3D0BF-A346-4C76-9356-24EA9E5FA325}"/>
                    </a:ext>
                  </a:extLst>
                </p:cNvPr>
                <p:cNvSpPr txBox="1"/>
                <p:nvPr/>
              </p:nvSpPr>
              <p:spPr>
                <a:xfrm>
                  <a:off x="5026336" y="2470728"/>
                  <a:ext cx="90347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1</a:t>
                  </a:r>
                  <a:r>
                    <a:rPr lang="ko-KR" altLang="en-US" dirty="0"/>
                    <a:t>세</a:t>
                  </a:r>
                  <a:r>
                    <a:rPr lang="en-US" altLang="ko-KR" dirty="0"/>
                    <a:t>(76)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3A6D7C3C-BA3C-4759-A461-98E85A4222EF}"/>
                    </a:ext>
                  </a:extLst>
                </p:cNvPr>
                <p:cNvSpPr txBox="1"/>
                <p:nvPr/>
              </p:nvSpPr>
              <p:spPr>
                <a:xfrm>
                  <a:off x="5031716" y="3088513"/>
                  <a:ext cx="89808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2</a:t>
                  </a:r>
                  <a:r>
                    <a:rPr lang="ko-KR" altLang="en-US" dirty="0"/>
                    <a:t>세</a:t>
                  </a:r>
                  <a:r>
                    <a:rPr lang="en-US" altLang="ko-KR" dirty="0"/>
                    <a:t>(79)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6C60CF-D5C4-4909-B3FC-F3924BB5B495}"/>
                    </a:ext>
                  </a:extLst>
                </p:cNvPr>
                <p:cNvSpPr txBox="1"/>
                <p:nvPr/>
              </p:nvSpPr>
              <p:spPr>
                <a:xfrm>
                  <a:off x="5031717" y="3724564"/>
                  <a:ext cx="89808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3</a:t>
                  </a:r>
                  <a:r>
                    <a:rPr lang="ko-KR" altLang="en-US" dirty="0"/>
                    <a:t>세</a:t>
                  </a:r>
                  <a:r>
                    <a:rPr lang="en-US" altLang="ko-KR" dirty="0"/>
                    <a:t>(58)</a:t>
                  </a:r>
                </a:p>
              </p:txBody>
            </p:sp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4384B570-8F8A-4826-8B17-F57FA30141DB}"/>
                    </a:ext>
                  </a:extLst>
                </p:cNvPr>
                <p:cNvSpPr/>
                <p:nvPr/>
              </p:nvSpPr>
              <p:spPr>
                <a:xfrm>
                  <a:off x="6706064" y="4589442"/>
                  <a:ext cx="193829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88CCC314-DDA5-40DC-9070-B7D8BB1FEEB4}"/>
                    </a:ext>
                  </a:extLst>
                </p:cNvPr>
                <p:cNvSpPr/>
                <p:nvPr/>
              </p:nvSpPr>
              <p:spPr>
                <a:xfrm>
                  <a:off x="7686590" y="4585357"/>
                  <a:ext cx="193830" cy="363984"/>
                </a:xfrm>
                <a:prstGeom prst="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4037C39F-BB15-42E3-8BF6-637AB96E153A}"/>
                    </a:ext>
                  </a:extLst>
                </p:cNvPr>
                <p:cNvSpPr/>
                <p:nvPr/>
              </p:nvSpPr>
              <p:spPr>
                <a:xfrm>
                  <a:off x="8733391" y="4593379"/>
                  <a:ext cx="193830" cy="363984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AD165DAA-D6C0-4C95-8EF6-C0B6031B3414}"/>
                    </a:ext>
                  </a:extLst>
                </p:cNvPr>
                <p:cNvSpPr/>
                <p:nvPr/>
              </p:nvSpPr>
              <p:spPr>
                <a:xfrm>
                  <a:off x="9714382" y="4593379"/>
                  <a:ext cx="193830" cy="363984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70BA30AF-F689-4BC0-8B05-6A4D4B908418}"/>
                    </a:ext>
                  </a:extLst>
                </p:cNvPr>
                <p:cNvSpPr txBox="1"/>
                <p:nvPr/>
              </p:nvSpPr>
              <p:spPr>
                <a:xfrm>
                  <a:off x="6903128" y="4588031"/>
                  <a:ext cx="5629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0</a:t>
                  </a:r>
                  <a:r>
                    <a:rPr lang="ko-KR" altLang="en-US" dirty="0"/>
                    <a:t>세</a:t>
                  </a:r>
                  <a:endParaRPr lang="en-US" altLang="ko-KR" dirty="0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34C21D2E-9948-4431-83C2-6118593F4284}"/>
                    </a:ext>
                  </a:extLst>
                </p:cNvPr>
                <p:cNvSpPr txBox="1"/>
                <p:nvPr/>
              </p:nvSpPr>
              <p:spPr>
                <a:xfrm>
                  <a:off x="7914439" y="4582683"/>
                  <a:ext cx="5629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1</a:t>
                  </a:r>
                  <a:r>
                    <a:rPr lang="ko-KR" altLang="en-US" dirty="0"/>
                    <a:t>세</a:t>
                  </a:r>
                  <a:endParaRPr lang="en-US" altLang="ko-KR" dirty="0"/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09DCEC74-8EC3-4889-8F25-A1DDC7004A54}"/>
                    </a:ext>
                  </a:extLst>
                </p:cNvPr>
                <p:cNvSpPr txBox="1"/>
                <p:nvPr/>
              </p:nvSpPr>
              <p:spPr>
                <a:xfrm>
                  <a:off x="8930920" y="4593379"/>
                  <a:ext cx="5629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2</a:t>
                  </a:r>
                  <a:r>
                    <a:rPr lang="ko-KR" altLang="en-US" dirty="0"/>
                    <a:t>세</a:t>
                  </a:r>
                  <a:endParaRPr lang="en-US" altLang="ko-KR" dirty="0"/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EE11D38-A388-42C2-9B87-6BC380A85A4C}"/>
                    </a:ext>
                  </a:extLst>
                </p:cNvPr>
                <p:cNvSpPr txBox="1"/>
                <p:nvPr/>
              </p:nvSpPr>
              <p:spPr>
                <a:xfrm>
                  <a:off x="9912996" y="4593379"/>
                  <a:ext cx="5629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3</a:t>
                  </a:r>
                  <a:r>
                    <a:rPr lang="ko-KR" altLang="en-US" dirty="0"/>
                    <a:t>세</a:t>
                  </a:r>
                  <a:endParaRPr lang="en-US" altLang="ko-KR" dirty="0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D38EB175-17AD-4BDF-BE79-30E88943DD16}"/>
                    </a:ext>
                  </a:extLst>
                </p:cNvPr>
                <p:cNvSpPr txBox="1"/>
                <p:nvPr/>
              </p:nvSpPr>
              <p:spPr>
                <a:xfrm>
                  <a:off x="5761980" y="4418194"/>
                  <a:ext cx="70133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1.7%</a:t>
                  </a:r>
                </a:p>
              </p:txBody>
            </p:sp>
            <p:cxnSp>
              <p:nvCxnSpPr>
                <p:cNvPr id="31" name="직선 화살표 연결선 30">
                  <a:extLst>
                    <a:ext uri="{FF2B5EF4-FFF2-40B4-BE49-F238E27FC236}">
                      <a16:creationId xmlns:a16="http://schemas.microsoft.com/office/drawing/2014/main" id="{CBE86F51-E6D4-4689-A690-555BC9C4C148}"/>
                    </a:ext>
                  </a:extLst>
                </p:cNvPr>
                <p:cNvCxnSpPr>
                  <a:cxnSpLocks/>
                  <a:stCxn id="29" idx="0"/>
                  <a:endCxn id="13" idx="2"/>
                </p:cNvCxnSpPr>
                <p:nvPr/>
              </p:nvCxnSpPr>
              <p:spPr>
                <a:xfrm flipH="1" flipV="1">
                  <a:off x="6099700" y="4106742"/>
                  <a:ext cx="12948" cy="311452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D6120E41-EC98-422F-B3A1-7F548B4E3F0D}"/>
                    </a:ext>
                  </a:extLst>
                </p:cNvPr>
                <p:cNvSpPr txBox="1"/>
                <p:nvPr/>
              </p:nvSpPr>
              <p:spPr>
                <a:xfrm>
                  <a:off x="6068612" y="1583646"/>
                  <a:ext cx="57172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/>
                    <a:t>아이가 최초로 스마트폰을 가지고 놀기 시작한 연령</a:t>
                  </a:r>
                  <a:endParaRPr lang="en-US" altLang="ko-KR" dirty="0"/>
                </a:p>
              </p:txBody>
            </p:sp>
          </p:grpSp>
        </p:grp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3FEBEFE9-62D1-46B7-B845-83E2C7081D9B}"/>
                </a:ext>
              </a:extLst>
            </p:cNvPr>
            <p:cNvSpPr/>
            <p:nvPr/>
          </p:nvSpPr>
          <p:spPr>
            <a:xfrm>
              <a:off x="6148636" y="5368037"/>
              <a:ext cx="4801314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ja-JP" altLang="en-US" dirty="0"/>
                <a:t>子供のスマートフォン利用に関する実態調査</a:t>
              </a:r>
              <a:endParaRPr lang="en-US" altLang="ja-JP" dirty="0"/>
            </a:p>
            <a:p>
              <a:r>
                <a:rPr lang="ko-KR" altLang="en-US" dirty="0"/>
                <a:t>아이들의 스마트폰 이용실태 조사 </a:t>
              </a:r>
              <a:r>
                <a:rPr lang="en-US" altLang="ko-KR" dirty="0"/>
                <a:t>– </a:t>
              </a:r>
              <a:r>
                <a:rPr lang="ko-KR" altLang="en-US" dirty="0"/>
                <a:t>논문</a:t>
              </a:r>
              <a:endParaRPr lang="en-US" altLang="ko-KR" dirty="0"/>
            </a:p>
            <a:p>
              <a:r>
                <a:rPr lang="en-US" altLang="zh-TW" dirty="0"/>
                <a:t>	MMD</a:t>
              </a:r>
              <a:r>
                <a:rPr lang="zh-TW" altLang="en-US" dirty="0"/>
                <a:t>研究所無料公開版 </a:t>
              </a:r>
              <a:endParaRPr lang="en-US" altLang="zh-TW" dirty="0"/>
            </a:p>
            <a:p>
              <a:r>
                <a:rPr lang="en-US" altLang="ko-KR" dirty="0"/>
                <a:t>       2013</a:t>
              </a:r>
              <a:r>
                <a:rPr lang="ko-KR" altLang="en-US" dirty="0"/>
                <a:t>年</a:t>
              </a:r>
              <a:r>
                <a:rPr lang="en-US" altLang="ko-KR" dirty="0"/>
                <a:t>12</a:t>
              </a:r>
              <a:r>
                <a:rPr lang="ko-KR" altLang="en-US" dirty="0"/>
                <a:t>月</a:t>
              </a:r>
              <a:r>
                <a:rPr lang="en-US" altLang="ko-KR" dirty="0"/>
                <a:t>16</a:t>
              </a:r>
              <a:r>
                <a:rPr lang="ko-KR" altLang="en-US" dirty="0"/>
                <a:t>日～</a:t>
              </a:r>
              <a:r>
                <a:rPr lang="en-US" altLang="ko-KR" dirty="0"/>
                <a:t>2013</a:t>
              </a:r>
              <a:r>
                <a:rPr lang="ko-KR" altLang="en-US" dirty="0"/>
                <a:t>年</a:t>
              </a:r>
              <a:r>
                <a:rPr lang="en-US" altLang="ko-KR" dirty="0"/>
                <a:t>12</a:t>
              </a:r>
              <a:r>
                <a:rPr lang="ko-KR" altLang="en-US" dirty="0"/>
                <a:t>月</a:t>
              </a:r>
              <a:r>
                <a:rPr lang="en-US" altLang="ko-KR" dirty="0"/>
                <a:t>18</a:t>
              </a:r>
              <a:r>
                <a:rPr lang="ko-KR" altLang="en-US" dirty="0"/>
                <a:t>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634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CF7D3D8-74A7-4E22-B09B-8A62EBFE950E}"/>
              </a:ext>
            </a:extLst>
          </p:cNvPr>
          <p:cNvSpPr/>
          <p:nvPr/>
        </p:nvSpPr>
        <p:spPr>
          <a:xfrm>
            <a:off x="0" y="17548"/>
            <a:ext cx="149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Ⅴ </a:t>
            </a:r>
            <a:r>
              <a:rPr lang="ko-KR" altLang="en-US" dirty="0"/>
              <a:t>연구결과 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A76F12B-95BF-42D4-BA98-DAB587B608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8742443"/>
              </p:ext>
            </p:extLst>
          </p:nvPr>
        </p:nvGraphicFramePr>
        <p:xfrm>
          <a:off x="1491114" y="1769810"/>
          <a:ext cx="3912770" cy="346042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08474">
                  <a:extLst>
                    <a:ext uri="{9D8B030D-6E8A-4147-A177-3AD203B41FA5}">
                      <a16:colId xmlns:a16="http://schemas.microsoft.com/office/drawing/2014/main" val="2548643879"/>
                    </a:ext>
                  </a:extLst>
                </a:gridCol>
                <a:gridCol w="2404296">
                  <a:extLst>
                    <a:ext uri="{9D8B030D-6E8A-4147-A177-3AD203B41FA5}">
                      <a16:colId xmlns:a16="http://schemas.microsoft.com/office/drawing/2014/main" val="3213835999"/>
                    </a:ext>
                  </a:extLst>
                </a:gridCol>
              </a:tblGrid>
              <a:tr h="281568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How much error?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8366119"/>
                  </a:ext>
                </a:extLst>
              </a:tr>
              <a:tr h="2713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>
                          <a:effectLst/>
                        </a:rPr>
                        <a:t>Real distance</a:t>
                      </a:r>
                      <a:endParaRPr lang="ko-KR" sz="12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Face detection distance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50953658"/>
                  </a:ext>
                </a:extLst>
              </a:tr>
              <a:tr h="28156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15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14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3328221"/>
                  </a:ext>
                </a:extLst>
              </a:tr>
              <a:tr h="28156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23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23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5400308"/>
                  </a:ext>
                </a:extLst>
              </a:tr>
              <a:tr h="2713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>
                          <a:effectLst/>
                        </a:rPr>
                        <a:t>31</a:t>
                      </a:r>
                      <a:endParaRPr lang="ko-KR" sz="12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32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34627113"/>
                  </a:ext>
                </a:extLst>
              </a:tr>
              <a:tr h="28156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42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43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6992428"/>
                  </a:ext>
                </a:extLst>
              </a:tr>
              <a:tr h="28156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>
                          <a:effectLst/>
                        </a:rPr>
                        <a:t>54</a:t>
                      </a:r>
                      <a:endParaRPr lang="ko-KR" sz="12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57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4688873"/>
                  </a:ext>
                </a:extLst>
              </a:tr>
              <a:tr h="30197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>
                          <a:effectLst/>
                        </a:rPr>
                        <a:t>67</a:t>
                      </a:r>
                      <a:endParaRPr lang="ko-KR" sz="12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70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1762073"/>
                  </a:ext>
                </a:extLst>
              </a:tr>
              <a:tr h="30197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>
                          <a:effectLst/>
                        </a:rPr>
                        <a:t>72</a:t>
                      </a:r>
                      <a:endParaRPr lang="ko-KR" sz="12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75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3361913"/>
                  </a:ext>
                </a:extLst>
              </a:tr>
              <a:tr h="30197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>
                          <a:effectLst/>
                        </a:rPr>
                        <a:t>81</a:t>
                      </a:r>
                      <a:endParaRPr lang="ko-KR" sz="12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85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2612326"/>
                  </a:ext>
                </a:extLst>
              </a:tr>
              <a:tr h="30197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>
                          <a:effectLst/>
                        </a:rPr>
                        <a:t>94</a:t>
                      </a:r>
                      <a:endParaRPr lang="ko-KR" sz="12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99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5525384"/>
                  </a:ext>
                </a:extLst>
              </a:tr>
              <a:tr h="30197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>
                          <a:effectLst/>
                        </a:rPr>
                        <a:t>99</a:t>
                      </a:r>
                      <a:endParaRPr lang="ko-KR" sz="12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</a:rPr>
                        <a:t>104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8489116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88A267D0-6627-471F-A13A-8E3DBCABF65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226" y="1674855"/>
            <a:ext cx="4506894" cy="34604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04F4DE-4328-4278-989F-356A0CD0AA3A}"/>
              </a:ext>
            </a:extLst>
          </p:cNvPr>
          <p:cNvSpPr txBox="1"/>
          <p:nvPr/>
        </p:nvSpPr>
        <p:spPr>
          <a:xfrm>
            <a:off x="1853957" y="5230232"/>
            <a:ext cx="3187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Error rate table 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15CEA1F-F4ED-4426-8483-BA3D0EC8D65E}"/>
              </a:ext>
            </a:extLst>
          </p:cNvPr>
          <p:cNvSpPr/>
          <p:nvPr/>
        </p:nvSpPr>
        <p:spPr>
          <a:xfrm>
            <a:off x="7692206" y="5135277"/>
            <a:ext cx="18626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Error rate graph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9D8706-5B36-4448-B7FB-D37D693D3F8E}"/>
              </a:ext>
            </a:extLst>
          </p:cNvPr>
          <p:cNvSpPr txBox="1"/>
          <p:nvPr/>
        </p:nvSpPr>
        <p:spPr>
          <a:xfrm>
            <a:off x="3444536" y="763480"/>
            <a:ext cx="4506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거리에 따른 오차율</a:t>
            </a:r>
          </a:p>
        </p:txBody>
      </p:sp>
      <p:sp>
        <p:nvSpPr>
          <p:cNvPr id="10" name="액자 9">
            <a:extLst>
              <a:ext uri="{FF2B5EF4-FFF2-40B4-BE49-F238E27FC236}">
                <a16:creationId xmlns:a16="http://schemas.microsoft.com/office/drawing/2014/main" id="{1E445AD7-C9B7-4472-A03F-A75D11EC0814}"/>
              </a:ext>
            </a:extLst>
          </p:cNvPr>
          <p:cNvSpPr/>
          <p:nvPr/>
        </p:nvSpPr>
        <p:spPr>
          <a:xfrm>
            <a:off x="1438182" y="3355759"/>
            <a:ext cx="4012707" cy="1874473"/>
          </a:xfrm>
          <a:prstGeom prst="frame">
            <a:avLst>
              <a:gd name="adj1" fmla="val 4249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액자 10">
            <a:extLst>
              <a:ext uri="{FF2B5EF4-FFF2-40B4-BE49-F238E27FC236}">
                <a16:creationId xmlns:a16="http://schemas.microsoft.com/office/drawing/2014/main" id="{A67617C7-D481-4C84-8CEA-FE382BC133CE}"/>
              </a:ext>
            </a:extLst>
          </p:cNvPr>
          <p:cNvSpPr/>
          <p:nvPr/>
        </p:nvSpPr>
        <p:spPr>
          <a:xfrm>
            <a:off x="8194089" y="2068497"/>
            <a:ext cx="2166151" cy="3114648"/>
          </a:xfrm>
          <a:prstGeom prst="frame">
            <a:avLst>
              <a:gd name="adj1" fmla="val 4249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9389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8A8EFBF-6FB4-4A43-A67B-FB2F8A0E6EB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711" y="1553278"/>
            <a:ext cx="4336575" cy="337858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C958152-1A0D-49E7-8900-12526405B314}"/>
              </a:ext>
            </a:extLst>
          </p:cNvPr>
          <p:cNvSpPr/>
          <p:nvPr/>
        </p:nvSpPr>
        <p:spPr>
          <a:xfrm>
            <a:off x="0" y="17548"/>
            <a:ext cx="149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Ⅴ </a:t>
            </a:r>
            <a:r>
              <a:rPr lang="ko-KR" altLang="en-US" dirty="0"/>
              <a:t>연구결과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B2F6FD-56CC-4BFA-A29A-B953CEE3D90A}"/>
              </a:ext>
            </a:extLst>
          </p:cNvPr>
          <p:cNvSpPr txBox="1"/>
          <p:nvPr/>
        </p:nvSpPr>
        <p:spPr>
          <a:xfrm>
            <a:off x="4737714" y="1183946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거리에 따른 밝기 단계</a:t>
            </a:r>
          </a:p>
        </p:txBody>
      </p:sp>
    </p:spTree>
    <p:extLst>
      <p:ext uri="{BB962C8B-B14F-4D97-AF65-F5344CB8AC3E}">
        <p14:creationId xmlns:p14="http://schemas.microsoft.com/office/powerpoint/2010/main" val="17743744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D6A1DFA-EF09-4045-99A9-5D3C1DC6B546}"/>
              </a:ext>
            </a:extLst>
          </p:cNvPr>
          <p:cNvSpPr txBox="1"/>
          <p:nvPr/>
        </p:nvSpPr>
        <p:spPr>
          <a:xfrm>
            <a:off x="4196178" y="497891"/>
            <a:ext cx="3799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Test 10</a:t>
            </a:r>
            <a:r>
              <a:rPr lang="ko-KR" altLang="en-US" dirty="0"/>
              <a:t>초 마다 알림 영상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D9B34FE-DF4E-48B5-A9BB-B9F89EFEBA73}"/>
              </a:ext>
            </a:extLst>
          </p:cNvPr>
          <p:cNvSpPr/>
          <p:nvPr/>
        </p:nvSpPr>
        <p:spPr>
          <a:xfrm>
            <a:off x="0" y="17548"/>
            <a:ext cx="149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Ⅴ </a:t>
            </a:r>
            <a:r>
              <a:rPr lang="ko-KR" altLang="en-US" dirty="0"/>
              <a:t>연구결과 </a:t>
            </a:r>
          </a:p>
        </p:txBody>
      </p:sp>
      <p:pic>
        <p:nvPicPr>
          <p:cNvPr id="2" name="녹화_2019_06_12_01_21_13_463">
            <a:hlinkClick r:id="" action="ppaction://media"/>
            <a:extLst>
              <a:ext uri="{FF2B5EF4-FFF2-40B4-BE49-F238E27FC236}">
                <a16:creationId xmlns:a16="http://schemas.microsoft.com/office/drawing/2014/main" id="{D3BCCE5E-1ABF-4C5F-9DF6-C00C614260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7575" y="1557650"/>
            <a:ext cx="6276847" cy="374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36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A1602C-ECCE-429A-9806-C990BB08745A}"/>
              </a:ext>
            </a:extLst>
          </p:cNvPr>
          <p:cNvSpPr txBox="1"/>
          <p:nvPr/>
        </p:nvSpPr>
        <p:spPr>
          <a:xfrm>
            <a:off x="0" y="0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연구에 도움 준 선행연구</a:t>
            </a:r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BE43ABD0-3A84-4191-96C9-AA1C3C263178}"/>
              </a:ext>
            </a:extLst>
          </p:cNvPr>
          <p:cNvGraphicFramePr/>
          <p:nvPr/>
        </p:nvGraphicFramePr>
        <p:xfrm>
          <a:off x="272716" y="699684"/>
          <a:ext cx="7121525" cy="4851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02C9714-8ABC-456E-AE2E-60F57242B7CB}"/>
              </a:ext>
            </a:extLst>
          </p:cNvPr>
          <p:cNvSpPr txBox="1"/>
          <p:nvPr/>
        </p:nvSpPr>
        <p:spPr>
          <a:xfrm>
            <a:off x="7539789" y="2709948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시력은 후천적으로 떨어지는 것이</a:t>
            </a:r>
            <a:r>
              <a:rPr lang="en-US" altLang="ko-KR" sz="2400" b="1" dirty="0"/>
              <a:t> </a:t>
            </a:r>
            <a:r>
              <a:rPr lang="ko-KR" altLang="en-US" sz="2400" b="1" dirty="0"/>
              <a:t>일반적이다</a:t>
            </a:r>
            <a:r>
              <a:rPr lang="en-US" altLang="ko-KR" sz="2400" b="1" dirty="0"/>
              <a:t>.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A211654-AC31-43B5-A55D-CA16E9AC140E}"/>
              </a:ext>
            </a:extLst>
          </p:cNvPr>
          <p:cNvSpPr/>
          <p:nvPr/>
        </p:nvSpPr>
        <p:spPr>
          <a:xfrm>
            <a:off x="6569488" y="6334780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sz="1400" dirty="0">
                <a:solidFill>
                  <a:srgbClr val="242424"/>
                </a:solidFill>
                <a:cs typeface="Times New Roman" panose="02020603050405020304" pitchFamily="18" charset="0"/>
              </a:rPr>
              <a:t>김정희 초등학생들의 시력장애에 영향을 미치는 요인</a:t>
            </a:r>
            <a:r>
              <a:rPr lang="en-US" altLang="ko-KR" sz="1400" dirty="0">
                <a:solidFill>
                  <a:srgbClr val="242424"/>
                </a:solidFill>
                <a:cs typeface="Times New Roman" panose="02020603050405020304" pitchFamily="18" charset="0"/>
              </a:rPr>
              <a:t>. Various factors giving impacts on the visual impairment in schoolchildren. 2000</a:t>
            </a:r>
            <a:endParaRPr lang="ko-KR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5C7D42-23D7-4414-9739-0567C914B85C}"/>
              </a:ext>
            </a:extLst>
          </p:cNvPr>
          <p:cNvSpPr txBox="1"/>
          <p:nvPr/>
        </p:nvSpPr>
        <p:spPr>
          <a:xfrm>
            <a:off x="272716" y="5044294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총</a:t>
            </a:r>
            <a:r>
              <a:rPr lang="en-US" altLang="ko-KR" dirty="0"/>
              <a:t>500</a:t>
            </a:r>
            <a:r>
              <a:rPr lang="ko-KR" altLang="en-US" dirty="0"/>
              <a:t>명대상</a:t>
            </a:r>
          </a:p>
        </p:txBody>
      </p:sp>
    </p:spTree>
    <p:extLst>
      <p:ext uri="{BB962C8B-B14F-4D97-AF65-F5344CB8AC3E}">
        <p14:creationId xmlns:p14="http://schemas.microsoft.com/office/powerpoint/2010/main" val="3569419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BEEBA67A-9F94-4F54-99A2-F17E49E95FC1}"/>
              </a:ext>
            </a:extLst>
          </p:cNvPr>
          <p:cNvGrpSpPr/>
          <p:nvPr/>
        </p:nvGrpSpPr>
        <p:grpSpPr>
          <a:xfrm>
            <a:off x="272716" y="719666"/>
            <a:ext cx="7121525" cy="4831544"/>
            <a:chOff x="222251" y="719666"/>
            <a:chExt cx="8128000" cy="5418667"/>
          </a:xfrm>
        </p:grpSpPr>
        <p:graphicFrame>
          <p:nvGraphicFramePr>
            <p:cNvPr id="22" name="차트 21">
              <a:extLst>
                <a:ext uri="{FF2B5EF4-FFF2-40B4-BE49-F238E27FC236}">
                  <a16:creationId xmlns:a16="http://schemas.microsoft.com/office/drawing/2014/main" id="{BFBCAB0B-6A6D-4A4F-8C3E-F099EE52CF9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36827738"/>
                </p:ext>
              </p:extLst>
            </p:nvPr>
          </p:nvGraphicFramePr>
          <p:xfrm>
            <a:off x="222251" y="719666"/>
            <a:ext cx="8128000" cy="541866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AA16ADC-264C-43BA-95E0-FEF2988D0878}"/>
                </a:ext>
              </a:extLst>
            </p:cNvPr>
            <p:cNvSpPr/>
            <p:nvPr/>
          </p:nvSpPr>
          <p:spPr>
            <a:xfrm>
              <a:off x="6931026" y="4266670"/>
              <a:ext cx="752475" cy="1038225"/>
            </a:xfrm>
            <a:prstGeom prst="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13.48</a:t>
              </a:r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BDC324D-4BBC-4AFB-88CE-DC053B28D81A}"/>
                </a:ext>
              </a:extLst>
            </p:cNvPr>
            <p:cNvSpPr/>
            <p:nvPr/>
          </p:nvSpPr>
          <p:spPr>
            <a:xfrm>
              <a:off x="5000140" y="2364174"/>
              <a:ext cx="752475" cy="2940722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45</a:t>
              </a:r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A2FC731-0A38-431A-B52B-C97F8C21B65D}"/>
                </a:ext>
              </a:extLst>
            </p:cNvPr>
            <p:cNvSpPr/>
            <p:nvPr/>
          </p:nvSpPr>
          <p:spPr>
            <a:xfrm>
              <a:off x="1044576" y="4895320"/>
              <a:ext cx="752475" cy="4095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7A61372-F301-4F99-BD63-9FDDBEA5C664}"/>
                </a:ext>
              </a:extLst>
            </p:cNvPr>
            <p:cNvSpPr/>
            <p:nvPr/>
          </p:nvSpPr>
          <p:spPr>
            <a:xfrm>
              <a:off x="3022358" y="2951803"/>
              <a:ext cx="752475" cy="2353091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36.52</a:t>
              </a:r>
              <a:endParaRPr lang="ko-KR" alt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9460605-BC3B-422A-9E37-A808A447952A}"/>
              </a:ext>
            </a:extLst>
          </p:cNvPr>
          <p:cNvSpPr txBox="1"/>
          <p:nvPr/>
        </p:nvSpPr>
        <p:spPr>
          <a:xfrm>
            <a:off x="272716" y="1172977"/>
            <a:ext cx="1258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정상 군</a:t>
            </a:r>
            <a:r>
              <a:rPr lang="en-US" altLang="ko-KR" sz="2000" dirty="0"/>
              <a:t>%</a:t>
            </a:r>
            <a:endParaRPr lang="ko-KR" altLang="en-US" sz="20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A48FA86-E258-49BB-AB8B-C40ECB89A08C}"/>
              </a:ext>
            </a:extLst>
          </p:cNvPr>
          <p:cNvSpPr/>
          <p:nvPr/>
        </p:nvSpPr>
        <p:spPr>
          <a:xfrm>
            <a:off x="6338047" y="6334780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sz="1400" dirty="0">
                <a:cs typeface="Times New Roman" panose="02020603050405020304" pitchFamily="18" charset="0"/>
              </a:rPr>
              <a:t>신희선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오진주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학령기</a:t>
            </a:r>
            <a:r>
              <a:rPr lang="ko-KR" altLang="ko-KR" sz="1400" dirty="0">
                <a:cs typeface="Times New Roman" panose="02020603050405020304" pitchFamily="18" charset="0"/>
              </a:rPr>
              <a:t> 아동의 시력저하 실태 및 관련 요인</a:t>
            </a:r>
            <a:r>
              <a:rPr lang="en-US" altLang="ko-KR" sz="1400" dirty="0">
                <a:cs typeface="Times New Roman" panose="02020603050405020304" pitchFamily="18" charset="0"/>
              </a:rPr>
              <a:t>. Child health nursing research. 2002</a:t>
            </a:r>
            <a:endParaRPr lang="ko-KR" alt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D4353D-0DBE-4ADD-9362-4F0D10A48CBF}"/>
              </a:ext>
            </a:extLst>
          </p:cNvPr>
          <p:cNvSpPr txBox="1"/>
          <p:nvPr/>
        </p:nvSpPr>
        <p:spPr>
          <a:xfrm>
            <a:off x="7539789" y="2709948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디스플레이를 사용할 때 적절한 거리가 있다</a:t>
            </a:r>
            <a:r>
              <a:rPr lang="en-US" altLang="ko-KR" sz="2400" b="1" dirty="0"/>
              <a:t>.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419C03-0528-4B94-B096-6A703DFB06A3}"/>
              </a:ext>
            </a:extLst>
          </p:cNvPr>
          <p:cNvSpPr txBox="1"/>
          <p:nvPr/>
        </p:nvSpPr>
        <p:spPr>
          <a:xfrm>
            <a:off x="272716" y="5044294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총</a:t>
            </a:r>
            <a:r>
              <a:rPr lang="en-US" altLang="ko-KR" dirty="0"/>
              <a:t>500</a:t>
            </a:r>
            <a:r>
              <a:rPr lang="ko-KR" altLang="en-US" dirty="0"/>
              <a:t>명대상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81B0CE-4087-4855-A0BF-80EF0D8E15EE}"/>
              </a:ext>
            </a:extLst>
          </p:cNvPr>
          <p:cNvSpPr txBox="1"/>
          <p:nvPr/>
        </p:nvSpPr>
        <p:spPr>
          <a:xfrm>
            <a:off x="0" y="0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연구에 도움 준 선행연구</a:t>
            </a:r>
          </a:p>
        </p:txBody>
      </p:sp>
    </p:spTree>
    <p:extLst>
      <p:ext uri="{BB962C8B-B14F-4D97-AF65-F5344CB8AC3E}">
        <p14:creationId xmlns:p14="http://schemas.microsoft.com/office/powerpoint/2010/main" val="36623152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시계, 개체이(가) 표시된 사진&#10;&#10;자동 생성된 설명">
            <a:extLst>
              <a:ext uri="{FF2B5EF4-FFF2-40B4-BE49-F238E27FC236}">
                <a16:creationId xmlns:a16="http://schemas.microsoft.com/office/drawing/2014/main" id="{50715FB0-305C-42BB-AB21-FF23365A0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" y="752685"/>
            <a:ext cx="12030075" cy="4469968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0D5FBF-A9FE-4D68-AD71-3DCA87D63F29}"/>
              </a:ext>
            </a:extLst>
          </p:cNvPr>
          <p:cNvSpPr/>
          <p:nvPr/>
        </p:nvSpPr>
        <p:spPr>
          <a:xfrm>
            <a:off x="6239436" y="6360802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400" dirty="0"/>
              <a:t>https://www.facebook.com/vielbooks/photos/a.179514488834175/1104030103049271/?type=3&amp;theater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67A8AF-42A7-4AFE-A59F-2A995F594245}"/>
              </a:ext>
            </a:extLst>
          </p:cNvPr>
          <p:cNvSpPr txBox="1"/>
          <p:nvPr/>
        </p:nvSpPr>
        <p:spPr>
          <a:xfrm>
            <a:off x="0" y="5380672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거리에 따른 적절한 빛 조절이 필요하다</a:t>
            </a:r>
            <a:r>
              <a:rPr lang="en-US" altLang="ko-KR" sz="2400" b="1" dirty="0"/>
              <a:t>.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2A9854-7B74-4A1F-8BD1-DE45D2FF2995}"/>
              </a:ext>
            </a:extLst>
          </p:cNvPr>
          <p:cNvSpPr txBox="1"/>
          <p:nvPr/>
        </p:nvSpPr>
        <p:spPr>
          <a:xfrm>
            <a:off x="5865166" y="752685"/>
            <a:ext cx="461665" cy="28719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b="1" dirty="0"/>
              <a:t>거리에 따라 받는 빛의 양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2FD736-D649-467E-993C-4D366164653B}"/>
              </a:ext>
            </a:extLst>
          </p:cNvPr>
          <p:cNvSpPr txBox="1"/>
          <p:nvPr/>
        </p:nvSpPr>
        <p:spPr>
          <a:xfrm>
            <a:off x="0" y="0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연구에 도움 준 선행연구</a:t>
            </a:r>
          </a:p>
        </p:txBody>
      </p:sp>
    </p:spTree>
    <p:extLst>
      <p:ext uri="{BB962C8B-B14F-4D97-AF65-F5344CB8AC3E}">
        <p14:creationId xmlns:p14="http://schemas.microsoft.com/office/powerpoint/2010/main" val="11260370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BEEBA67A-9F94-4F54-99A2-F17E49E95FC1}"/>
              </a:ext>
            </a:extLst>
          </p:cNvPr>
          <p:cNvGrpSpPr/>
          <p:nvPr/>
        </p:nvGrpSpPr>
        <p:grpSpPr>
          <a:xfrm>
            <a:off x="272716" y="719666"/>
            <a:ext cx="7121525" cy="4831544"/>
            <a:chOff x="222251" y="719666"/>
            <a:chExt cx="8128000" cy="5418667"/>
          </a:xfrm>
        </p:grpSpPr>
        <p:graphicFrame>
          <p:nvGraphicFramePr>
            <p:cNvPr id="22" name="차트 21">
              <a:extLst>
                <a:ext uri="{FF2B5EF4-FFF2-40B4-BE49-F238E27FC236}">
                  <a16:creationId xmlns:a16="http://schemas.microsoft.com/office/drawing/2014/main" id="{BFBCAB0B-6A6D-4A4F-8C3E-F099EE52CF9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39494875"/>
                </p:ext>
              </p:extLst>
            </p:nvPr>
          </p:nvGraphicFramePr>
          <p:xfrm>
            <a:off x="222251" y="719666"/>
            <a:ext cx="8128000" cy="541866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AA16ADC-264C-43BA-95E0-FEF2988D0878}"/>
                </a:ext>
              </a:extLst>
            </p:cNvPr>
            <p:cNvSpPr/>
            <p:nvPr/>
          </p:nvSpPr>
          <p:spPr>
            <a:xfrm>
              <a:off x="6931026" y="5024108"/>
              <a:ext cx="752475" cy="280787"/>
            </a:xfrm>
            <a:prstGeom prst="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4.29</a:t>
              </a:r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BDC324D-4BBC-4AFB-88CE-DC053B28D81A}"/>
                </a:ext>
              </a:extLst>
            </p:cNvPr>
            <p:cNvSpPr/>
            <p:nvPr/>
          </p:nvSpPr>
          <p:spPr>
            <a:xfrm>
              <a:off x="5000140" y="4847846"/>
              <a:ext cx="752475" cy="457049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6.22</a:t>
              </a:r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A2FC731-0A38-431A-B52B-C97F8C21B65D}"/>
                </a:ext>
              </a:extLst>
            </p:cNvPr>
            <p:cNvSpPr/>
            <p:nvPr/>
          </p:nvSpPr>
          <p:spPr>
            <a:xfrm>
              <a:off x="1044576" y="1842557"/>
              <a:ext cx="752475" cy="346233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56.01</a:t>
              </a:r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7A61372-F301-4F99-BD63-9FDDBEA5C664}"/>
                </a:ext>
              </a:extLst>
            </p:cNvPr>
            <p:cNvSpPr/>
            <p:nvPr/>
          </p:nvSpPr>
          <p:spPr>
            <a:xfrm>
              <a:off x="3022358" y="3758234"/>
              <a:ext cx="752475" cy="1546661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33.48</a:t>
              </a:r>
              <a:endParaRPr lang="ko-KR" alt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9460605-BC3B-422A-9E37-A808A447952A}"/>
              </a:ext>
            </a:extLst>
          </p:cNvPr>
          <p:cNvSpPr txBox="1"/>
          <p:nvPr/>
        </p:nvSpPr>
        <p:spPr>
          <a:xfrm>
            <a:off x="272716" y="1172977"/>
            <a:ext cx="1258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정상 군</a:t>
            </a:r>
            <a:r>
              <a:rPr lang="en-US" altLang="ko-KR" sz="2000" dirty="0"/>
              <a:t>%</a:t>
            </a:r>
            <a:endParaRPr lang="ko-KR" altLang="en-US" sz="20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A48FA86-E258-49BB-AB8B-C40ECB89A08C}"/>
              </a:ext>
            </a:extLst>
          </p:cNvPr>
          <p:cNvSpPr/>
          <p:nvPr/>
        </p:nvSpPr>
        <p:spPr>
          <a:xfrm>
            <a:off x="6347012" y="6369767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sz="1400" dirty="0">
                <a:cs typeface="Times New Roman" panose="02020603050405020304" pitchFamily="18" charset="0"/>
              </a:rPr>
              <a:t>신희선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오진주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학령기</a:t>
            </a:r>
            <a:r>
              <a:rPr lang="ko-KR" altLang="ko-KR" sz="1400" dirty="0">
                <a:cs typeface="Times New Roman" panose="02020603050405020304" pitchFamily="18" charset="0"/>
              </a:rPr>
              <a:t> 아동의 시력저하 실태 및 관련 요인</a:t>
            </a:r>
            <a:r>
              <a:rPr lang="en-US" altLang="ko-KR" sz="1400" dirty="0">
                <a:cs typeface="Times New Roman" panose="02020603050405020304" pitchFamily="18" charset="0"/>
              </a:rPr>
              <a:t>. Child health nursing research. 2002</a:t>
            </a:r>
            <a:endParaRPr lang="ko-KR" alt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D4353D-0DBE-4ADD-9362-4F0D10A48CBF}"/>
              </a:ext>
            </a:extLst>
          </p:cNvPr>
          <p:cNvSpPr txBox="1"/>
          <p:nvPr/>
        </p:nvSpPr>
        <p:spPr>
          <a:xfrm>
            <a:off x="7539789" y="2709948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디스플레이를 오래 사용할수록 시력에 좋지 않다</a:t>
            </a:r>
            <a:r>
              <a:rPr lang="en-US" altLang="ko-KR" sz="2400" b="1" dirty="0"/>
              <a:t>.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79E298-E245-4C8A-80C4-B851F3DD5055}"/>
              </a:ext>
            </a:extLst>
          </p:cNvPr>
          <p:cNvSpPr txBox="1"/>
          <p:nvPr/>
        </p:nvSpPr>
        <p:spPr>
          <a:xfrm>
            <a:off x="272716" y="5044294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총</a:t>
            </a:r>
            <a:r>
              <a:rPr lang="en-US" altLang="ko-KR" dirty="0"/>
              <a:t>500</a:t>
            </a:r>
            <a:r>
              <a:rPr lang="ko-KR" altLang="en-US" dirty="0"/>
              <a:t>명대상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283AE5-EB75-48BC-BE9E-3A72C315FC6A}"/>
              </a:ext>
            </a:extLst>
          </p:cNvPr>
          <p:cNvSpPr txBox="1"/>
          <p:nvPr/>
        </p:nvSpPr>
        <p:spPr>
          <a:xfrm>
            <a:off x="0" y="0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연구에 도움 준 선행연구</a:t>
            </a:r>
          </a:p>
        </p:txBody>
      </p:sp>
    </p:spTree>
    <p:extLst>
      <p:ext uri="{BB962C8B-B14F-4D97-AF65-F5344CB8AC3E}">
        <p14:creationId xmlns:p14="http://schemas.microsoft.com/office/powerpoint/2010/main" val="1223661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5F90F04A-BEFB-4709-86B1-113FCC02A747}"/>
              </a:ext>
            </a:extLst>
          </p:cNvPr>
          <p:cNvSpPr/>
          <p:nvPr/>
        </p:nvSpPr>
        <p:spPr>
          <a:xfrm>
            <a:off x="6686390" y="6334780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sz="1400" dirty="0">
                <a:cs typeface="Times New Roman" panose="02020603050405020304" pitchFamily="18" charset="0"/>
              </a:rPr>
              <a:t>김성훈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박민균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>
                <a:cs typeface="Times New Roman" panose="02020603050405020304" pitchFamily="18" charset="0"/>
              </a:rPr>
              <a:t>시력 보호를 위한 스마트폰 앱의 개발</a:t>
            </a:r>
            <a:r>
              <a:rPr lang="en-US" altLang="ko-KR" sz="1400" dirty="0">
                <a:cs typeface="Times New Roman" panose="02020603050405020304" pitchFamily="18" charset="0"/>
              </a:rPr>
              <a:t>. Developing a Smart-phone App for sight protection. 2011 </a:t>
            </a:r>
            <a:endParaRPr lang="ko-KR" altLang="en-US" sz="1400" dirty="0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1B391BF-21C9-4C58-B9FC-5D68C951854D}"/>
              </a:ext>
            </a:extLst>
          </p:cNvPr>
          <p:cNvGrpSpPr/>
          <p:nvPr/>
        </p:nvGrpSpPr>
        <p:grpSpPr>
          <a:xfrm>
            <a:off x="559591" y="1434350"/>
            <a:ext cx="3705992" cy="3325842"/>
            <a:chOff x="272716" y="1218857"/>
            <a:chExt cx="3215071" cy="2407171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E2B7F1E-FA04-41AA-A124-76F287A3DBD6}"/>
                </a:ext>
              </a:extLst>
            </p:cNvPr>
            <p:cNvSpPr/>
            <p:nvPr/>
          </p:nvSpPr>
          <p:spPr>
            <a:xfrm>
              <a:off x="272716" y="1218857"/>
              <a:ext cx="3215071" cy="24071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B001BF3-DEC9-4011-A276-9C3DFC3991CF}"/>
                </a:ext>
              </a:extLst>
            </p:cNvPr>
            <p:cNvSpPr/>
            <p:nvPr/>
          </p:nvSpPr>
          <p:spPr>
            <a:xfrm>
              <a:off x="272716" y="1218857"/>
              <a:ext cx="3215070" cy="41721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App</a:t>
              </a:r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FE15498-6F09-453A-B148-2E7FE7B99532}"/>
                </a:ext>
              </a:extLst>
            </p:cNvPr>
            <p:cNvSpPr/>
            <p:nvPr/>
          </p:nvSpPr>
          <p:spPr>
            <a:xfrm>
              <a:off x="2839308" y="1280823"/>
              <a:ext cx="300599" cy="27590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E6BA444-A137-4A8F-A1DE-EB4177D80F5B}"/>
                </a:ext>
              </a:extLst>
            </p:cNvPr>
            <p:cNvSpPr/>
            <p:nvPr/>
          </p:nvSpPr>
          <p:spPr>
            <a:xfrm>
              <a:off x="3149460" y="1280823"/>
              <a:ext cx="300599" cy="27590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9AA8213-4B0A-468C-84C5-4999021DBD85}"/>
                </a:ext>
              </a:extLst>
            </p:cNvPr>
            <p:cNvSpPr/>
            <p:nvPr/>
          </p:nvSpPr>
          <p:spPr>
            <a:xfrm>
              <a:off x="272716" y="1640574"/>
              <a:ext cx="3215070" cy="41721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tint val="66000"/>
                    <a:satMod val="16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chemeClr val="accent1">
                    <a:lumMod val="60000"/>
                    <a:lumOff val="40000"/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>
                  <a:solidFill>
                    <a:schemeClr val="tx1"/>
                  </a:solidFill>
                </a:rPr>
                <a:t>★시력검사</a:t>
              </a: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C3444F3C-D1F4-4C5E-A173-7F01E7786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922" y="2689677"/>
              <a:ext cx="726984" cy="865111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03B09106-1D4D-4F88-A7B5-DF6404D5F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2055" y="2154836"/>
              <a:ext cx="937791" cy="1369648"/>
            </a:xfrm>
            <a:prstGeom prst="rect">
              <a:avLst/>
            </a:prstGeom>
          </p:spPr>
        </p:pic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27C959C-AD6C-4019-9F10-216393F2D3B5}"/>
              </a:ext>
            </a:extLst>
          </p:cNvPr>
          <p:cNvSpPr txBox="1"/>
          <p:nvPr/>
        </p:nvSpPr>
        <p:spPr>
          <a:xfrm>
            <a:off x="2643701" y="2937548"/>
            <a:ext cx="17446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현재 시력</a:t>
            </a:r>
            <a:r>
              <a:rPr lang="en-US" altLang="ko-KR" b="1" dirty="0"/>
              <a:t>&gt;</a:t>
            </a:r>
          </a:p>
          <a:p>
            <a:endParaRPr lang="en-US" altLang="ko-KR" b="1" dirty="0"/>
          </a:p>
          <a:p>
            <a:pPr algn="ctr"/>
            <a:r>
              <a:rPr lang="en-US" altLang="ko-KR" b="1" dirty="0"/>
              <a:t>0.4</a:t>
            </a:r>
            <a:endParaRPr lang="ko-KR" altLang="en-US" b="1" dirty="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D7562E37-BAD9-438E-A4EC-407DB7319F5D}"/>
              </a:ext>
            </a:extLst>
          </p:cNvPr>
          <p:cNvGrpSpPr/>
          <p:nvPr/>
        </p:nvGrpSpPr>
        <p:grpSpPr>
          <a:xfrm>
            <a:off x="4269713" y="1434350"/>
            <a:ext cx="3705992" cy="3325842"/>
            <a:chOff x="272716" y="3989593"/>
            <a:chExt cx="3215071" cy="240717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9D387AC-3E67-464E-BED2-2863A27F1242}"/>
                </a:ext>
              </a:extLst>
            </p:cNvPr>
            <p:cNvSpPr/>
            <p:nvPr/>
          </p:nvSpPr>
          <p:spPr>
            <a:xfrm>
              <a:off x="272716" y="3989593"/>
              <a:ext cx="3215071" cy="24071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73C8368-D82A-4BC8-A623-8ED44AFE74D1}"/>
                </a:ext>
              </a:extLst>
            </p:cNvPr>
            <p:cNvSpPr/>
            <p:nvPr/>
          </p:nvSpPr>
          <p:spPr>
            <a:xfrm>
              <a:off x="272716" y="3989593"/>
              <a:ext cx="3215070" cy="41721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App</a:t>
              </a:r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8007C31-B1CF-4318-8C79-AF411780F34C}"/>
                </a:ext>
              </a:extLst>
            </p:cNvPr>
            <p:cNvSpPr/>
            <p:nvPr/>
          </p:nvSpPr>
          <p:spPr>
            <a:xfrm>
              <a:off x="2839308" y="4051559"/>
              <a:ext cx="300599" cy="27590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287D838D-C071-4BDB-B26F-2D1F8638E94C}"/>
                </a:ext>
              </a:extLst>
            </p:cNvPr>
            <p:cNvSpPr/>
            <p:nvPr/>
          </p:nvSpPr>
          <p:spPr>
            <a:xfrm>
              <a:off x="3149460" y="4051559"/>
              <a:ext cx="300599" cy="27590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B65968A-6927-4398-A7D4-B9DA76A98DE6}"/>
                </a:ext>
              </a:extLst>
            </p:cNvPr>
            <p:cNvSpPr/>
            <p:nvPr/>
          </p:nvSpPr>
          <p:spPr>
            <a:xfrm>
              <a:off x="272716" y="4411310"/>
              <a:ext cx="3215070" cy="417218"/>
            </a:xfrm>
            <a:prstGeom prst="rect">
              <a:avLst/>
            </a:prstGeom>
            <a:gradFill flip="none" rotWithShape="1">
              <a:gsLst>
                <a:gs pos="0">
                  <a:srgbClr val="FF0000">
                    <a:tint val="66000"/>
                    <a:satMod val="160000"/>
                  </a:srgbClr>
                </a:gs>
                <a:gs pos="50000">
                  <a:srgbClr val="FF0000">
                    <a:tint val="44500"/>
                    <a:satMod val="160000"/>
                  </a:srgbClr>
                </a:gs>
                <a:gs pos="100000">
                  <a:srgbClr val="FF0000">
                    <a:tint val="23500"/>
                    <a:satMod val="160000"/>
                  </a:srgbClr>
                </a:gs>
              </a:gsLst>
              <a:lin ang="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>
                  <a:solidFill>
                    <a:schemeClr val="tx1"/>
                  </a:solidFill>
                </a:rPr>
                <a:t>★색맹검사</a:t>
              </a:r>
            </a:p>
          </p:txBody>
        </p: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466181E3-A5C5-4A8E-B3C9-BFA71EAFD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922" y="5502114"/>
              <a:ext cx="726984" cy="865111"/>
            </a:xfrm>
            <a:prstGeom prst="rect">
              <a:avLst/>
            </a:prstGeom>
          </p:spPr>
        </p:pic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A56D38D5-28F9-4E4D-87B7-F04201DD82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0274" y="5045725"/>
              <a:ext cx="1280456" cy="1186838"/>
            </a:xfrm>
            <a:prstGeom prst="rect">
              <a:avLst/>
            </a:prstGeom>
          </p:spPr>
        </p:pic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33699D30-E249-4542-8E9F-C2EDBF6D8385}"/>
                </a:ext>
              </a:extLst>
            </p:cNvPr>
            <p:cNvSpPr/>
            <p:nvPr/>
          </p:nvSpPr>
          <p:spPr>
            <a:xfrm>
              <a:off x="2786368" y="4911270"/>
              <a:ext cx="648478" cy="26890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다음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B8304470-9103-41CF-8551-B62CE79698AE}"/>
              </a:ext>
            </a:extLst>
          </p:cNvPr>
          <p:cNvGrpSpPr/>
          <p:nvPr/>
        </p:nvGrpSpPr>
        <p:grpSpPr>
          <a:xfrm>
            <a:off x="7979834" y="1437048"/>
            <a:ext cx="3705992" cy="3325842"/>
            <a:chOff x="6096000" y="2422442"/>
            <a:chExt cx="3215071" cy="2407171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4886494-92C3-403A-843F-28382B49C2B2}"/>
                </a:ext>
              </a:extLst>
            </p:cNvPr>
            <p:cNvSpPr/>
            <p:nvPr/>
          </p:nvSpPr>
          <p:spPr>
            <a:xfrm>
              <a:off x="6096000" y="2422442"/>
              <a:ext cx="3215071" cy="24071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62FAE4E-6A97-4B28-B9F8-39AE9125DDC5}"/>
                </a:ext>
              </a:extLst>
            </p:cNvPr>
            <p:cNvSpPr/>
            <p:nvPr/>
          </p:nvSpPr>
          <p:spPr>
            <a:xfrm>
              <a:off x="6096000" y="2422442"/>
              <a:ext cx="3215070" cy="41721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App</a:t>
              </a:r>
              <a:endParaRPr lang="ko-KR" altLang="en-US" dirty="0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CFC559A5-179C-42B8-85B3-C020C31D0C9D}"/>
                </a:ext>
              </a:extLst>
            </p:cNvPr>
            <p:cNvSpPr/>
            <p:nvPr/>
          </p:nvSpPr>
          <p:spPr>
            <a:xfrm>
              <a:off x="8662592" y="2484408"/>
              <a:ext cx="300599" cy="27590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D1BDBFEF-7EF1-4979-939F-7B08CC00ABE4}"/>
                </a:ext>
              </a:extLst>
            </p:cNvPr>
            <p:cNvSpPr/>
            <p:nvPr/>
          </p:nvSpPr>
          <p:spPr>
            <a:xfrm>
              <a:off x="8972744" y="2484408"/>
              <a:ext cx="300599" cy="27590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4AD36683-CD77-4B19-9379-9369D21CBB7D}"/>
                </a:ext>
              </a:extLst>
            </p:cNvPr>
            <p:cNvSpPr/>
            <p:nvPr/>
          </p:nvSpPr>
          <p:spPr>
            <a:xfrm>
              <a:off x="6096000" y="2844159"/>
              <a:ext cx="3215070" cy="417218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tint val="66000"/>
                    <a:satMod val="160000"/>
                  </a:schemeClr>
                </a:gs>
                <a:gs pos="50000">
                  <a:schemeClr val="accent6">
                    <a:tint val="44500"/>
                    <a:satMod val="160000"/>
                  </a:schemeClr>
                </a:gs>
                <a:gs pos="100000">
                  <a:schemeClr val="accent6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>
                  <a:solidFill>
                    <a:schemeClr val="tx1"/>
                  </a:solidFill>
                </a:rPr>
                <a:t>★난시검사</a:t>
              </a:r>
            </a:p>
          </p:txBody>
        </p: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3342CC53-1E30-4B89-A5B6-4A777349DA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10874" y="3933878"/>
              <a:ext cx="726984" cy="865111"/>
            </a:xfrm>
            <a:prstGeom prst="rect">
              <a:avLst/>
            </a:prstGeom>
          </p:spPr>
        </p:pic>
        <p:pic>
          <p:nvPicPr>
            <p:cNvPr id="1026" name="Picture 2" descr="난시검사표에 대한 이미지 검색결과">
              <a:hlinkClick r:id="rId5"/>
              <a:extLst>
                <a:ext uri="{FF2B5EF4-FFF2-40B4-BE49-F238E27FC236}">
                  <a16:creationId xmlns:a16="http://schemas.microsoft.com/office/drawing/2014/main" id="{93FA9E76-5AA6-4AE9-B78E-B2A7D2625E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45652" y="3379074"/>
              <a:ext cx="1344969" cy="13449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C0537CAA-D65A-4ACC-A3D2-F6CA74B5FAF8}"/>
                </a:ext>
              </a:extLst>
            </p:cNvPr>
            <p:cNvSpPr/>
            <p:nvPr/>
          </p:nvSpPr>
          <p:spPr>
            <a:xfrm>
              <a:off x="8606070" y="3338209"/>
              <a:ext cx="648478" cy="26890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다음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DDAB946F-013D-48AF-A046-C0692961FFAD}"/>
              </a:ext>
            </a:extLst>
          </p:cNvPr>
          <p:cNvSpPr txBox="1"/>
          <p:nvPr/>
        </p:nvSpPr>
        <p:spPr>
          <a:xfrm>
            <a:off x="0" y="5380672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자가진단을 통한 눈의 이상을 확인 해주는 어플이다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5E0E6FD-F77A-433C-8C5A-A4A4F45614CD}"/>
              </a:ext>
            </a:extLst>
          </p:cNvPr>
          <p:cNvSpPr txBox="1"/>
          <p:nvPr/>
        </p:nvSpPr>
        <p:spPr>
          <a:xfrm>
            <a:off x="0" y="0"/>
            <a:ext cx="2727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Ⅴ </a:t>
            </a:r>
            <a:r>
              <a:rPr lang="ko-KR" altLang="en-US" dirty="0"/>
              <a:t>선행연구와의 차별성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0290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5F90F04A-BEFB-4709-86B1-113FCC02A747}"/>
              </a:ext>
            </a:extLst>
          </p:cNvPr>
          <p:cNvSpPr/>
          <p:nvPr/>
        </p:nvSpPr>
        <p:spPr>
          <a:xfrm>
            <a:off x="9852213" y="6550223"/>
            <a:ext cx="23397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플레이스토어</a:t>
            </a:r>
            <a:r>
              <a:rPr lang="en-US" altLang="ko-KR" sz="1400" dirty="0"/>
              <a:t> </a:t>
            </a:r>
            <a:r>
              <a:rPr lang="ko-KR" altLang="en-US" sz="1400" dirty="0"/>
              <a:t>눈 관련 앱들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DAB946F-013D-48AF-A046-C0692961FFAD}"/>
              </a:ext>
            </a:extLst>
          </p:cNvPr>
          <p:cNvSpPr txBox="1"/>
          <p:nvPr/>
        </p:nvSpPr>
        <p:spPr>
          <a:xfrm>
            <a:off x="0" y="5919281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눈의 피로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건강을 챙겨주는 어플이다</a:t>
            </a:r>
            <a:r>
              <a:rPr lang="en-US" altLang="ko-KR" sz="2400" b="1" dirty="0"/>
              <a:t>.</a:t>
            </a:r>
            <a:endParaRPr lang="ko-KR" altLang="en-US" sz="2400" b="1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A0EA8FEC-C76E-4A28-BC87-1082A6E35ED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35" y="892366"/>
            <a:ext cx="2955424" cy="4858979"/>
          </a:xfrm>
          <a:prstGeom prst="rect">
            <a:avLst/>
          </a:prstGeom>
        </p:spPr>
      </p:pic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AB75D16-8390-472A-86E6-ABF874DD7A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0052" y="908285"/>
            <a:ext cx="3048000" cy="270407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917D64C-25E6-4CB5-BBB0-AE3CBC45E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363" y="3706234"/>
            <a:ext cx="7496689" cy="20451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그림 12" descr="실외, 스크린샷이(가) 표시된 사진&#10;&#10;자동 생성된 설명">
            <a:extLst>
              <a:ext uri="{FF2B5EF4-FFF2-40B4-BE49-F238E27FC236}">
                <a16:creationId xmlns:a16="http://schemas.microsoft.com/office/drawing/2014/main" id="{D240F33E-62EA-43DE-9379-BD4DBBECA5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559" y="908285"/>
            <a:ext cx="4553493" cy="27040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E3D419-9F0B-4578-92EA-1FAB5EC55727}"/>
              </a:ext>
            </a:extLst>
          </p:cNvPr>
          <p:cNvSpPr txBox="1"/>
          <p:nvPr/>
        </p:nvSpPr>
        <p:spPr>
          <a:xfrm>
            <a:off x="0" y="0"/>
            <a:ext cx="2727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Ⅴ </a:t>
            </a:r>
            <a:r>
              <a:rPr lang="ko-KR" altLang="en-US" dirty="0"/>
              <a:t>선행연구와의 차별성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62535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F1A437-021B-4956-B85C-90F892D5B616}"/>
              </a:ext>
            </a:extLst>
          </p:cNvPr>
          <p:cNvSpPr txBox="1"/>
          <p:nvPr/>
        </p:nvSpPr>
        <p:spPr>
          <a:xfrm>
            <a:off x="0" y="0"/>
            <a:ext cx="2727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Ⅴ </a:t>
            </a:r>
            <a:r>
              <a:rPr lang="ko-KR" altLang="en-US" dirty="0"/>
              <a:t>선행연구와의 차별성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46E221-EEA5-4D67-8F87-970385937397}"/>
              </a:ext>
            </a:extLst>
          </p:cNvPr>
          <p:cNvSpPr txBox="1"/>
          <p:nvPr/>
        </p:nvSpPr>
        <p:spPr>
          <a:xfrm>
            <a:off x="2598938" y="2844225"/>
            <a:ext cx="6994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/>
              <a:t>소 잃고 외양간 고친다</a:t>
            </a:r>
            <a:r>
              <a:rPr lang="en-US" altLang="ko-KR" sz="32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17332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아이가 스마트폰에 대한 이미지 검색결과">
            <a:extLst>
              <a:ext uri="{FF2B5EF4-FFF2-40B4-BE49-F238E27FC236}">
                <a16:creationId xmlns:a16="http://schemas.microsoft.com/office/drawing/2014/main" id="{FF9A3F7F-11DF-4636-B456-2ADF7A753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809" y="1723423"/>
            <a:ext cx="5105400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BF1D46-4B07-49E6-B393-7DF57A2AB025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34E2DC-032C-4064-8764-0BCA2F93D06F}"/>
              </a:ext>
            </a:extLst>
          </p:cNvPr>
          <p:cNvSpPr txBox="1"/>
          <p:nvPr/>
        </p:nvSpPr>
        <p:spPr>
          <a:xfrm>
            <a:off x="2805343" y="861711"/>
            <a:ext cx="6773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경험</a:t>
            </a: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898E87AC-F416-4DD2-8001-3DF6FC37EBCC}"/>
              </a:ext>
            </a:extLst>
          </p:cNvPr>
          <p:cNvSpPr/>
          <p:nvPr/>
        </p:nvSpPr>
        <p:spPr>
          <a:xfrm>
            <a:off x="6091192" y="3184862"/>
            <a:ext cx="1219201" cy="89664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관련 이미지">
            <a:extLst>
              <a:ext uri="{FF2B5EF4-FFF2-40B4-BE49-F238E27FC236}">
                <a16:creationId xmlns:a16="http://schemas.microsoft.com/office/drawing/2014/main" id="{41B82393-B68F-4332-8183-EFC1A7C493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0376" y="2452084"/>
            <a:ext cx="28575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15905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1F34941-26AC-4BD2-A7A5-952B34933233}"/>
              </a:ext>
            </a:extLst>
          </p:cNvPr>
          <p:cNvSpPr/>
          <p:nvPr/>
        </p:nvSpPr>
        <p:spPr>
          <a:xfrm>
            <a:off x="0" y="0"/>
            <a:ext cx="24144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연구결과의 중요성</a:t>
            </a:r>
            <a:endParaRPr lang="en-US" altLang="ko-KR" dirty="0"/>
          </a:p>
        </p:txBody>
      </p:sp>
      <p:pic>
        <p:nvPicPr>
          <p:cNvPr id="4100" name="Picture 4" descr="mountain icon에 대한 이미지 검색결과">
            <a:extLst>
              <a:ext uri="{FF2B5EF4-FFF2-40B4-BE49-F238E27FC236}">
                <a16:creationId xmlns:a16="http://schemas.microsoft.com/office/drawing/2014/main" id="{1D406474-D0DA-4DFC-800E-D9EE21151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2529" y="1283239"/>
            <a:ext cx="5026658" cy="5026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563D051E-FF98-4667-88D2-822DBC0F4AF6}"/>
              </a:ext>
            </a:extLst>
          </p:cNvPr>
          <p:cNvGrpSpPr/>
          <p:nvPr/>
        </p:nvGrpSpPr>
        <p:grpSpPr>
          <a:xfrm>
            <a:off x="2878954" y="710207"/>
            <a:ext cx="5152378" cy="2266032"/>
            <a:chOff x="2878954" y="710207"/>
            <a:chExt cx="5152378" cy="2266032"/>
          </a:xfrm>
        </p:grpSpPr>
        <p:pic>
          <p:nvPicPr>
            <p:cNvPr id="2" name="Picture 2" descr="의료에 대한 이미지 검색결과">
              <a:extLst>
                <a:ext uri="{FF2B5EF4-FFF2-40B4-BE49-F238E27FC236}">
                  <a16:creationId xmlns:a16="http://schemas.microsoft.com/office/drawing/2014/main" id="{91804B62-A05F-48BA-92A7-BA72D18A24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78954" y="1147439"/>
              <a:ext cx="249555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4" descr="AI에 대한 이미지 검색결과">
              <a:extLst>
                <a:ext uri="{FF2B5EF4-FFF2-40B4-BE49-F238E27FC236}">
                  <a16:creationId xmlns:a16="http://schemas.microsoft.com/office/drawing/2014/main" id="{74323875-90A0-4DEB-A117-995D147392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3382" y="1147439"/>
              <a:ext cx="264795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91CDDA-C8CA-4447-B3DE-61AF4EF9CDE2}"/>
                </a:ext>
              </a:extLst>
            </p:cNvPr>
            <p:cNvSpPr txBox="1"/>
            <p:nvPr/>
          </p:nvSpPr>
          <p:spPr>
            <a:xfrm>
              <a:off x="3931883" y="710207"/>
              <a:ext cx="28852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의료분야 </a:t>
              </a:r>
              <a:r>
                <a:rPr lang="en-US" altLang="ko-KR" dirty="0"/>
                <a:t>AI System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560539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3B830D4-1FFA-42FD-9BD5-25A0F4A4A43E}"/>
              </a:ext>
            </a:extLst>
          </p:cNvPr>
          <p:cNvSpPr/>
          <p:nvPr/>
        </p:nvSpPr>
        <p:spPr>
          <a:xfrm>
            <a:off x="0" y="0"/>
            <a:ext cx="24144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연구결과의 중요성</a:t>
            </a:r>
            <a:endParaRPr lang="en-US" altLang="ko-KR" dirty="0"/>
          </a:p>
        </p:txBody>
      </p:sp>
      <p:pic>
        <p:nvPicPr>
          <p:cNvPr id="2050" name="Picture 2" descr="의료에 대한 이미지 검색결과">
            <a:extLst>
              <a:ext uri="{FF2B5EF4-FFF2-40B4-BE49-F238E27FC236}">
                <a16:creationId xmlns:a16="http://schemas.microsoft.com/office/drawing/2014/main" id="{3CB8F742-3398-4D52-AF2D-187BA17F9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453" y="2532355"/>
            <a:ext cx="249555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I에 대한 이미지 검색결과">
            <a:extLst>
              <a:ext uri="{FF2B5EF4-FFF2-40B4-BE49-F238E27FC236}">
                <a16:creationId xmlns:a16="http://schemas.microsoft.com/office/drawing/2014/main" id="{84B0BEB6-61CB-4B61-AF79-55A50BE2B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0881" y="2532356"/>
            <a:ext cx="264795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C94FB3-B81E-452B-AD84-0000844F7977}"/>
              </a:ext>
            </a:extLst>
          </p:cNvPr>
          <p:cNvSpPr txBox="1"/>
          <p:nvPr/>
        </p:nvSpPr>
        <p:spPr>
          <a:xfrm>
            <a:off x="7559614" y="4366251"/>
            <a:ext cx="2885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의료분야 </a:t>
            </a:r>
            <a:r>
              <a:rPr lang="en-US" altLang="ko-KR" dirty="0"/>
              <a:t>AI System</a:t>
            </a:r>
            <a:endParaRPr lang="ko-KR" altLang="en-US" dirty="0"/>
          </a:p>
        </p:txBody>
      </p:sp>
      <p:pic>
        <p:nvPicPr>
          <p:cNvPr id="2054" name="Picture 6" descr="walk icon에 대한 이미지 검색결과">
            <a:extLst>
              <a:ext uri="{FF2B5EF4-FFF2-40B4-BE49-F238E27FC236}">
                <a16:creationId xmlns:a16="http://schemas.microsoft.com/office/drawing/2014/main" id="{9BD2BABA-071D-4F96-8F28-A413E42AF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59" y="23574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833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 L 0.33581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auto driving에 대한 이미지 검색결과">
            <a:extLst>
              <a:ext uri="{FF2B5EF4-FFF2-40B4-BE49-F238E27FC236}">
                <a16:creationId xmlns:a16="http://schemas.microsoft.com/office/drawing/2014/main" id="{9B023A65-EBCB-4EB1-9931-A294AF38C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1519237"/>
            <a:ext cx="7143750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A5D18D-D27D-436C-966E-A92CD5EC5E94}"/>
              </a:ext>
            </a:extLst>
          </p:cNvPr>
          <p:cNvSpPr txBox="1"/>
          <p:nvPr/>
        </p:nvSpPr>
        <p:spPr>
          <a:xfrm>
            <a:off x="4323428" y="5338762"/>
            <a:ext cx="3346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Auto Driving car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D88750-A00B-4E83-B177-1A28A03A0827}"/>
              </a:ext>
            </a:extLst>
          </p:cNvPr>
          <p:cNvSpPr/>
          <p:nvPr/>
        </p:nvSpPr>
        <p:spPr>
          <a:xfrm>
            <a:off x="0" y="0"/>
            <a:ext cx="24144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연구결과의 중요성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060767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ace detection에 대한 이미지 검색결과">
            <a:extLst>
              <a:ext uri="{FF2B5EF4-FFF2-40B4-BE49-F238E27FC236}">
                <a16:creationId xmlns:a16="http://schemas.microsoft.com/office/drawing/2014/main" id="{DD1F00B2-C201-466D-ABCA-81BA201C2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58" y="1230112"/>
            <a:ext cx="4066558" cy="228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F85278-A59E-4F55-81A7-2D562E395E7D}"/>
              </a:ext>
            </a:extLst>
          </p:cNvPr>
          <p:cNvSpPr txBox="1"/>
          <p:nvPr/>
        </p:nvSpPr>
        <p:spPr>
          <a:xfrm>
            <a:off x="1722265" y="3515001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face Detection</a:t>
            </a:r>
            <a:endParaRPr lang="ko-KR" altLang="en-US" dirty="0"/>
          </a:p>
        </p:txBody>
      </p:sp>
      <p:pic>
        <p:nvPicPr>
          <p:cNvPr id="5" name="Picture 2" descr="distance of camera and image에 대한 이미지 검색결과">
            <a:extLst>
              <a:ext uri="{FF2B5EF4-FFF2-40B4-BE49-F238E27FC236}">
                <a16:creationId xmlns:a16="http://schemas.microsoft.com/office/drawing/2014/main" id="{DED64AC7-5B6F-4E08-886A-06D88FF32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30111"/>
            <a:ext cx="4498928" cy="228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7B57970-95F8-4120-8CE3-59739C3B2492}"/>
              </a:ext>
            </a:extLst>
          </p:cNvPr>
          <p:cNvSpPr/>
          <p:nvPr/>
        </p:nvSpPr>
        <p:spPr>
          <a:xfrm>
            <a:off x="0" y="0"/>
            <a:ext cx="24144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연구결과의 중요성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14CAB53-1908-48B9-B533-0679A86AC35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236" y="4053214"/>
            <a:ext cx="3417570" cy="227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066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stance of camera and image에 대한 이미지 검색결과">
            <a:extLst>
              <a:ext uri="{FF2B5EF4-FFF2-40B4-BE49-F238E27FC236}">
                <a16:creationId xmlns:a16="http://schemas.microsoft.com/office/drawing/2014/main" id="{E06E471C-43C5-486C-A40F-0D957BA9A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6319" y="2164764"/>
            <a:ext cx="4498928" cy="228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ar detection images에 대한 이미지 검색결과">
            <a:extLst>
              <a:ext uri="{FF2B5EF4-FFF2-40B4-BE49-F238E27FC236}">
                <a16:creationId xmlns:a16="http://schemas.microsoft.com/office/drawing/2014/main" id="{CB2CCCC0-421C-4151-9D4F-23F84C91A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536" y="2408346"/>
            <a:ext cx="3645191" cy="2041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74C793F-A0A0-4FAF-96E5-0BB0FDFCA1FB}"/>
              </a:ext>
            </a:extLst>
          </p:cNvPr>
          <p:cNvSpPr/>
          <p:nvPr/>
        </p:nvSpPr>
        <p:spPr>
          <a:xfrm>
            <a:off x="0" y="0"/>
            <a:ext cx="24144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연구결과의 중요성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74E80F-2F0F-4E05-8A02-B95DDC98175F}"/>
              </a:ext>
            </a:extLst>
          </p:cNvPr>
          <p:cNvSpPr txBox="1"/>
          <p:nvPr/>
        </p:nvSpPr>
        <p:spPr>
          <a:xfrm>
            <a:off x="3226132" y="1365018"/>
            <a:ext cx="4980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Face detection -&gt; car detection</a:t>
            </a:r>
            <a:endParaRPr lang="ko-KR" alt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EB232D-29E7-4EA2-A444-9A1451D90280}"/>
              </a:ext>
            </a:extLst>
          </p:cNvPr>
          <p:cNvSpPr txBox="1"/>
          <p:nvPr/>
        </p:nvSpPr>
        <p:spPr>
          <a:xfrm>
            <a:off x="4092316" y="5492982"/>
            <a:ext cx="4007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거리에 따른 운전 방식</a:t>
            </a:r>
            <a:r>
              <a:rPr lang="en-US" altLang="ko-KR" dirty="0"/>
              <a:t>(</a:t>
            </a:r>
            <a:r>
              <a:rPr lang="ko-KR" altLang="en-US" dirty="0"/>
              <a:t>속도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9F6C32-0DCF-46E1-BB29-DF41B2022850}"/>
              </a:ext>
            </a:extLst>
          </p:cNvPr>
          <p:cNvSpPr txBox="1"/>
          <p:nvPr/>
        </p:nvSpPr>
        <p:spPr>
          <a:xfrm>
            <a:off x="1890941" y="4452831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car Detection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36838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9C41A054-8721-4045-90DF-29E22881A6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593116"/>
              </p:ext>
            </p:extLst>
          </p:nvPr>
        </p:nvGraphicFramePr>
        <p:xfrm>
          <a:off x="292908" y="1245029"/>
          <a:ext cx="7671392" cy="43679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7848">
                  <a:extLst>
                    <a:ext uri="{9D8B030D-6E8A-4147-A177-3AD203B41FA5}">
                      <a16:colId xmlns:a16="http://schemas.microsoft.com/office/drawing/2014/main" val="3712068445"/>
                    </a:ext>
                  </a:extLst>
                </a:gridCol>
                <a:gridCol w="1917848">
                  <a:extLst>
                    <a:ext uri="{9D8B030D-6E8A-4147-A177-3AD203B41FA5}">
                      <a16:colId xmlns:a16="http://schemas.microsoft.com/office/drawing/2014/main" val="778912624"/>
                    </a:ext>
                  </a:extLst>
                </a:gridCol>
                <a:gridCol w="1917848">
                  <a:extLst>
                    <a:ext uri="{9D8B030D-6E8A-4147-A177-3AD203B41FA5}">
                      <a16:colId xmlns:a16="http://schemas.microsoft.com/office/drawing/2014/main" val="2441850221"/>
                    </a:ext>
                  </a:extLst>
                </a:gridCol>
                <a:gridCol w="1917848">
                  <a:extLst>
                    <a:ext uri="{9D8B030D-6E8A-4147-A177-3AD203B41FA5}">
                      <a16:colId xmlns:a16="http://schemas.microsoft.com/office/drawing/2014/main" val="2431295013"/>
                    </a:ext>
                  </a:extLst>
                </a:gridCol>
              </a:tblGrid>
              <a:tr h="74129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지역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수술수분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최저비용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최고비용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7478333"/>
                  </a:ext>
                </a:extLst>
              </a:tr>
              <a:tr h="7412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서울 송파구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라섹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2,200,000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2,960,000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2617917"/>
                  </a:ext>
                </a:extLst>
              </a:tr>
              <a:tr h="6614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서울 영등포구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라섹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990,000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1,500,000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0276940"/>
                  </a:ext>
                </a:extLst>
              </a:tr>
              <a:tr h="7412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서울 강남구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라식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1,900,000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1,900,000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305631"/>
                  </a:ext>
                </a:extLst>
              </a:tr>
              <a:tr h="7412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서울 종로구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라섹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1,700,000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2,400,000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690655"/>
                  </a:ext>
                </a:extLst>
              </a:tr>
              <a:tr h="7412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서울 성북구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라식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1,620,000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1,620,000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29099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B7B0C7-C7E9-4EC1-A763-565AC1B3125A}"/>
                  </a:ext>
                </a:extLst>
              </p:cNvPr>
              <p:cNvSpPr txBox="1"/>
              <p:nvPr/>
            </p:nvSpPr>
            <p:spPr>
              <a:xfrm>
                <a:off x="7964300" y="3013500"/>
                <a:ext cx="4379495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b="1" dirty="0"/>
                  <a:t>100</a:t>
                </a:r>
                <a:r>
                  <a:rPr lang="ko-KR" altLang="en-US" sz="2400" b="1" dirty="0"/>
                  <a:t>만</a:t>
                </a:r>
                <a:r>
                  <a:rPr lang="en-US" altLang="ko-KR" sz="2400" b="1" dirty="0"/>
                  <a:t>~300</a:t>
                </a:r>
                <a:r>
                  <a:rPr lang="ko-KR" altLang="en-US" sz="2400" b="1" dirty="0"/>
                  <a:t>만 </a:t>
                </a:r>
                <a:r>
                  <a:rPr lang="en-US" altLang="ko-KR" sz="2400" b="1" dirty="0"/>
                  <a:t>+</a:t>
                </a:r>
                <a14:m>
                  <m:oMath xmlns:m="http://schemas.openxmlformats.org/officeDocument/2006/math">
                    <m:r>
                      <a:rPr lang="en-US" altLang="ko-KR" sz="2400" b="1" i="1">
                        <a:latin typeface="Cambria Math" panose="02040503050406030204" pitchFamily="18" charset="0"/>
                      </a:rPr>
                      <m:t>𝒂</m:t>
                    </m:r>
                  </m:oMath>
                </a14:m>
                <a:r>
                  <a:rPr lang="ko-KR" altLang="en-US" sz="2400" b="1" dirty="0"/>
                  <a:t>의 수술비용이 든다</a:t>
                </a:r>
                <a:r>
                  <a:rPr lang="en-US" altLang="ko-KR" sz="2400" b="1" dirty="0"/>
                  <a:t>.</a:t>
                </a:r>
              </a:p>
              <a:p>
                <a:r>
                  <a:rPr lang="en-US" altLang="ko-KR" sz="2400" b="1" dirty="0"/>
                  <a:t>+</a:t>
                </a:r>
                <a14:m>
                  <m:oMath xmlns:m="http://schemas.openxmlformats.org/officeDocument/2006/math">
                    <m:r>
                      <a:rPr lang="en-US" altLang="ko-KR" sz="2400" b="1" i="1">
                        <a:latin typeface="Cambria Math" panose="02040503050406030204" pitchFamily="18" charset="0"/>
                      </a:rPr>
                      <m:t>𝒂</m:t>
                    </m:r>
                  </m:oMath>
                </a14:m>
                <a:r>
                  <a:rPr lang="ko-KR" altLang="en-US" sz="2400" dirty="0"/>
                  <a:t> </a:t>
                </a:r>
                <a:r>
                  <a:rPr lang="en-US" altLang="ko-KR" sz="2400" dirty="0"/>
                  <a:t>&gt; </a:t>
                </a:r>
                <a:r>
                  <a:rPr lang="ko-KR" altLang="en-US" sz="2400" b="1" dirty="0"/>
                  <a:t>안경</a:t>
                </a:r>
                <a:r>
                  <a:rPr lang="en-US" altLang="ko-KR" sz="2400" b="1" dirty="0"/>
                  <a:t>, </a:t>
                </a:r>
                <a:r>
                  <a:rPr lang="ko-KR" altLang="en-US" sz="2400" b="1" dirty="0"/>
                  <a:t>렌즈</a:t>
                </a:r>
                <a:r>
                  <a:rPr lang="en-US" altLang="ko-KR" sz="2400" b="1" dirty="0"/>
                  <a:t>, </a:t>
                </a:r>
                <a:r>
                  <a:rPr lang="ko-KR" altLang="en-US" sz="2400" b="1" dirty="0"/>
                  <a:t>검사 등등 비용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B7B0C7-C7E9-4EC1-A763-565AC1B312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4300" y="3013500"/>
                <a:ext cx="4379495" cy="1569660"/>
              </a:xfrm>
              <a:prstGeom prst="rect">
                <a:avLst/>
              </a:prstGeom>
              <a:blipFill>
                <a:blip r:embed="rId2"/>
                <a:stretch>
                  <a:fillRect l="-2086" t="-3101" r="-1530" b="-775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직사각형 6">
            <a:extLst>
              <a:ext uri="{FF2B5EF4-FFF2-40B4-BE49-F238E27FC236}">
                <a16:creationId xmlns:a16="http://schemas.microsoft.com/office/drawing/2014/main" id="{0804A89A-7F00-417F-AE29-31D0CE77CA5B}"/>
              </a:ext>
            </a:extLst>
          </p:cNvPr>
          <p:cNvSpPr/>
          <p:nvPr/>
        </p:nvSpPr>
        <p:spPr>
          <a:xfrm>
            <a:off x="0" y="0"/>
            <a:ext cx="24144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연구결과의 중요성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759556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22E3000-7346-432E-A77F-B5F36A7E9504}"/>
              </a:ext>
            </a:extLst>
          </p:cNvPr>
          <p:cNvSpPr/>
          <p:nvPr/>
        </p:nvSpPr>
        <p:spPr>
          <a:xfrm>
            <a:off x="0" y="0"/>
            <a:ext cx="19527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Ⅶ </a:t>
            </a:r>
            <a:r>
              <a:rPr lang="ko-KR" altLang="en-US" dirty="0"/>
              <a:t>연구의 </a:t>
            </a:r>
            <a:r>
              <a:rPr lang="ko-KR" altLang="en-US" dirty="0" err="1"/>
              <a:t>제한점</a:t>
            </a:r>
            <a:endParaRPr lang="en-US" altLang="ko-KR" dirty="0"/>
          </a:p>
        </p:txBody>
      </p:sp>
      <p:pic>
        <p:nvPicPr>
          <p:cNvPr id="5" name="Picture 2" descr="face detection에 대한 이미지 검색결과">
            <a:extLst>
              <a:ext uri="{FF2B5EF4-FFF2-40B4-BE49-F238E27FC236}">
                <a16:creationId xmlns:a16="http://schemas.microsoft.com/office/drawing/2014/main" id="{532B3D36-79F8-4398-A013-B9DDC5BDF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870" y="2180021"/>
            <a:ext cx="4066558" cy="228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46A881-619A-420C-8146-75424BC1CE6B}"/>
              </a:ext>
            </a:extLst>
          </p:cNvPr>
          <p:cNvSpPr txBox="1"/>
          <p:nvPr/>
        </p:nvSpPr>
        <p:spPr>
          <a:xfrm>
            <a:off x="2130635" y="4464911"/>
            <a:ext cx="3409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face Detection(Open</a:t>
            </a:r>
            <a:r>
              <a:rPr lang="ko-KR" altLang="en-US" dirty="0"/>
              <a:t> </a:t>
            </a:r>
            <a:r>
              <a:rPr lang="en-US" altLang="ko-KR" dirty="0"/>
              <a:t>source)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32B3D0-E31C-4D59-965D-63F86DA046C4}"/>
              </a:ext>
            </a:extLst>
          </p:cNvPr>
          <p:cNvSpPr txBox="1"/>
          <p:nvPr/>
        </p:nvSpPr>
        <p:spPr>
          <a:xfrm>
            <a:off x="6184777" y="3059668"/>
            <a:ext cx="3784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Open source</a:t>
            </a:r>
            <a:r>
              <a:rPr lang="ko-KR" altLang="en-US" b="1" dirty="0"/>
              <a:t>의 한계점</a:t>
            </a:r>
            <a:r>
              <a:rPr lang="en-US" altLang="ko-KR" b="1" dirty="0"/>
              <a:t>..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926342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5C0EF72-484F-4C2F-89C4-B442B30BAD24}"/>
              </a:ext>
            </a:extLst>
          </p:cNvPr>
          <p:cNvSpPr/>
          <p:nvPr/>
        </p:nvSpPr>
        <p:spPr>
          <a:xfrm>
            <a:off x="0" y="0"/>
            <a:ext cx="24961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Ⅷ </a:t>
            </a:r>
            <a:r>
              <a:rPr lang="ko-KR" altLang="en-US" dirty="0"/>
              <a:t>향후 연구 방향제시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88724C-E42B-4E2D-9844-5389B775A8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160" y="1169639"/>
            <a:ext cx="4471156" cy="45187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B4E81B-EE12-41D6-B9B6-623E721BFA40}"/>
              </a:ext>
            </a:extLst>
          </p:cNvPr>
          <p:cNvSpPr txBox="1"/>
          <p:nvPr/>
        </p:nvSpPr>
        <p:spPr>
          <a:xfrm>
            <a:off x="6096000" y="3105833"/>
            <a:ext cx="4332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데스크톱 형식으로 만들다 보니 밝기를 숫자로 나타낼 수 밖에 없었다</a:t>
            </a:r>
            <a:r>
              <a:rPr lang="en-US" altLang="ko-KR" b="1" dirty="0"/>
              <a:t>..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079090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F45D34-7655-4186-ABE6-647C40BD443B}"/>
              </a:ext>
            </a:extLst>
          </p:cNvPr>
          <p:cNvSpPr txBox="1"/>
          <p:nvPr/>
        </p:nvSpPr>
        <p:spPr>
          <a:xfrm>
            <a:off x="4838330" y="3169328"/>
            <a:ext cx="1882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시스템 제어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F185DC-2555-448A-A6B0-9F8DEA6C9D76}"/>
              </a:ext>
            </a:extLst>
          </p:cNvPr>
          <p:cNvSpPr txBox="1"/>
          <p:nvPr/>
        </p:nvSpPr>
        <p:spPr>
          <a:xfrm>
            <a:off x="6411158" y="1779065"/>
            <a:ext cx="1882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카메라 작동원리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8043F3-74A8-4169-9FC5-746AD8A6A53E}"/>
              </a:ext>
            </a:extLst>
          </p:cNvPr>
          <p:cNvSpPr txBox="1"/>
          <p:nvPr/>
        </p:nvSpPr>
        <p:spPr>
          <a:xfrm>
            <a:off x="2655903" y="2256408"/>
            <a:ext cx="1882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조도센서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98EE34-ABB7-4261-9113-C00FAE1D5E2B}"/>
              </a:ext>
            </a:extLst>
          </p:cNvPr>
          <p:cNvSpPr txBox="1"/>
          <p:nvPr/>
        </p:nvSpPr>
        <p:spPr>
          <a:xfrm>
            <a:off x="3596936" y="4477305"/>
            <a:ext cx="1882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스마트폰 </a:t>
            </a:r>
            <a:r>
              <a:rPr lang="ko-KR" altLang="en-US" b="1" dirty="0" err="1"/>
              <a:t>사용중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E216011-22BB-4853-BE9D-F7129A7EFE3A}"/>
              </a:ext>
            </a:extLst>
          </p:cNvPr>
          <p:cNvSpPr/>
          <p:nvPr/>
        </p:nvSpPr>
        <p:spPr>
          <a:xfrm>
            <a:off x="0" y="0"/>
            <a:ext cx="24961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Ⅷ </a:t>
            </a:r>
            <a:r>
              <a:rPr lang="ko-KR" altLang="en-US" dirty="0"/>
              <a:t>향후 연구 방향제시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8958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FD224B7C-FBD6-46F2-BA8C-42961225ACBA}"/>
              </a:ext>
            </a:extLst>
          </p:cNvPr>
          <p:cNvSpPr/>
          <p:nvPr/>
        </p:nvSpPr>
        <p:spPr>
          <a:xfrm>
            <a:off x="1766920" y="638196"/>
            <a:ext cx="796372" cy="288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91744DA-030C-489A-B9F5-E64F5234C1A7}"/>
              </a:ext>
            </a:extLst>
          </p:cNvPr>
          <p:cNvSpPr/>
          <p:nvPr/>
        </p:nvSpPr>
        <p:spPr>
          <a:xfrm>
            <a:off x="0" y="73793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242424"/>
                </a:solidFill>
                <a:cs typeface="Times New Roman" panose="02020603050405020304" pitchFamily="18" charset="0"/>
              </a:rPr>
              <a:t>Various factors giving impacts on the visual impairment in schoolchildren. 2000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D1883F4-7525-4E58-A521-D973452914F7}"/>
              </a:ext>
            </a:extLst>
          </p:cNvPr>
          <p:cNvSpPr/>
          <p:nvPr/>
        </p:nvSpPr>
        <p:spPr>
          <a:xfrm>
            <a:off x="0" y="148400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cs typeface="Times New Roman" panose="02020603050405020304" pitchFamily="18" charset="0"/>
              </a:rPr>
              <a:t>Child health nursing research. 2002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F26987D-1416-479F-8CC5-E4C86D56006A}"/>
              </a:ext>
            </a:extLst>
          </p:cNvPr>
          <p:cNvSpPr/>
          <p:nvPr/>
        </p:nvSpPr>
        <p:spPr>
          <a:xfrm>
            <a:off x="-1" y="1953082"/>
            <a:ext cx="62243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https://www.facebook.com/vielbooks/photos/a.179514488834175/1104030103049271/?type=3&amp;theater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0A776F-0988-47C4-A81F-F98C1BA3369E}"/>
              </a:ext>
            </a:extLst>
          </p:cNvPr>
          <p:cNvSpPr/>
          <p:nvPr/>
        </p:nvSpPr>
        <p:spPr>
          <a:xfrm>
            <a:off x="0" y="269915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cs typeface="Times New Roman" panose="02020603050405020304" pitchFamily="18" charset="0"/>
              </a:rPr>
              <a:t>Developing a Smart-phone App for sight protection. 2011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D1C9A83-1176-47EC-9549-82F2C92D4186}"/>
              </a:ext>
            </a:extLst>
          </p:cNvPr>
          <p:cNvSpPr/>
          <p:nvPr/>
        </p:nvSpPr>
        <p:spPr>
          <a:xfrm>
            <a:off x="0" y="3512516"/>
            <a:ext cx="3050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플레이스토어</a:t>
            </a:r>
            <a:r>
              <a:rPr lang="en-US" altLang="ko-KR" dirty="0"/>
              <a:t> </a:t>
            </a:r>
            <a:r>
              <a:rPr lang="ko-KR" altLang="en-US" dirty="0"/>
              <a:t>눈 관련 앱들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77067A2-7050-4E60-BB14-F8D14BC4EA88}"/>
              </a:ext>
            </a:extLst>
          </p:cNvPr>
          <p:cNvSpPr/>
          <p:nvPr/>
        </p:nvSpPr>
        <p:spPr>
          <a:xfrm>
            <a:off x="0" y="4048879"/>
            <a:ext cx="2194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뉴턴의 </a:t>
            </a:r>
            <a:r>
              <a:rPr lang="ko-KR" altLang="en-US" dirty="0" err="1"/>
              <a:t>역제곱</a:t>
            </a:r>
            <a:r>
              <a:rPr lang="ko-KR" altLang="en-US" dirty="0"/>
              <a:t> 법칙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AD571B4-B62C-44F1-9033-9544F0452C37}"/>
              </a:ext>
            </a:extLst>
          </p:cNvPr>
          <p:cNvSpPr/>
          <p:nvPr/>
        </p:nvSpPr>
        <p:spPr>
          <a:xfrm>
            <a:off x="-1" y="0"/>
            <a:ext cx="14093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Ⅸ </a:t>
            </a:r>
            <a:r>
              <a:rPr lang="ko-KR" altLang="en-US" dirty="0"/>
              <a:t>참고문헌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08839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AE31B-CC9B-4AB4-94BB-BD945F72C87D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0BCA42B-40DD-4F4B-8E12-E672FAA22CD3}"/>
              </a:ext>
            </a:extLst>
          </p:cNvPr>
          <p:cNvGrpSpPr/>
          <p:nvPr/>
        </p:nvGrpSpPr>
        <p:grpSpPr>
          <a:xfrm>
            <a:off x="2791103" y="1904999"/>
            <a:ext cx="6609794" cy="3048002"/>
            <a:chOff x="2805343" y="2217380"/>
            <a:chExt cx="6609794" cy="3048002"/>
          </a:xfrm>
        </p:grpSpPr>
        <p:pic>
          <p:nvPicPr>
            <p:cNvPr id="6146" name="Picture 2" descr="안구의 노화에 대한 이미지 검색결과">
              <a:extLst>
                <a:ext uri="{FF2B5EF4-FFF2-40B4-BE49-F238E27FC236}">
                  <a16:creationId xmlns:a16="http://schemas.microsoft.com/office/drawing/2014/main" id="{79855B30-2278-4550-8182-0A6AFC468C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00137" y="2217382"/>
              <a:ext cx="5715000" cy="304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6E80338-3F12-4584-81D7-3AE406D62CC3}"/>
                </a:ext>
              </a:extLst>
            </p:cNvPr>
            <p:cNvSpPr/>
            <p:nvPr/>
          </p:nvSpPr>
          <p:spPr>
            <a:xfrm>
              <a:off x="2805343" y="2217380"/>
              <a:ext cx="3151572" cy="304800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스마트폰 </a:t>
              </a:r>
              <a:r>
                <a:rPr lang="ko-KR" altLang="en-US" sz="1600" dirty="0" err="1"/>
                <a:t>청색광</a:t>
              </a:r>
              <a:r>
                <a:rPr lang="en-US" altLang="ko-KR" sz="1600" dirty="0"/>
                <a:t>, </a:t>
              </a:r>
              <a:r>
                <a:rPr lang="ko-KR" altLang="en-US" sz="1600" dirty="0"/>
                <a:t>눈 건강엔 치명적 </a:t>
              </a:r>
              <a:r>
                <a:rPr lang="en-US" altLang="ko-KR" sz="1600" dirty="0"/>
                <a:t>‘</a:t>
              </a:r>
              <a:r>
                <a:rPr lang="ko-KR" altLang="en-US" sz="1600" dirty="0"/>
                <a:t>젊은 노안</a:t>
              </a:r>
              <a:r>
                <a:rPr lang="en-US" altLang="ko-KR" sz="1600" dirty="0"/>
                <a:t>’</a:t>
              </a:r>
              <a:r>
                <a:rPr lang="ko-KR" altLang="en-US" sz="1600" dirty="0"/>
                <a:t>환자도 요즘 급속히 늘어 망막 퇴행성 질환인 </a:t>
              </a:r>
              <a:r>
                <a:rPr lang="ko-KR" altLang="en-US" sz="1600" dirty="0" err="1"/>
                <a:t>환반변성</a:t>
              </a:r>
              <a:r>
                <a:rPr lang="ko-KR" altLang="en-US" sz="1600" dirty="0"/>
                <a:t> 환자 </a:t>
              </a:r>
              <a:r>
                <a:rPr lang="en-US" altLang="ko-KR" sz="1600" dirty="0"/>
                <a:t>5</a:t>
              </a:r>
              <a:r>
                <a:rPr lang="ko-KR" altLang="en-US" sz="1600" dirty="0"/>
                <a:t>년 새 </a:t>
              </a:r>
              <a:r>
                <a:rPr lang="en-US" altLang="ko-KR" sz="1600" dirty="0"/>
                <a:t>50% </a:t>
              </a:r>
              <a:r>
                <a:rPr lang="ko-KR" altLang="en-US" sz="1600" dirty="0"/>
                <a:t>증가 </a:t>
              </a:r>
              <a:r>
                <a:rPr lang="ko-KR" altLang="en-US" sz="1600" dirty="0" err="1"/>
                <a:t>방치땐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15%</a:t>
              </a:r>
              <a:r>
                <a:rPr lang="ko-KR" altLang="en-US" sz="1600" dirty="0"/>
                <a:t>가 실명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23EE44F-70D9-4825-8A23-641F1DA90259}"/>
              </a:ext>
            </a:extLst>
          </p:cNvPr>
          <p:cNvSpPr txBox="1"/>
          <p:nvPr/>
        </p:nvSpPr>
        <p:spPr>
          <a:xfrm>
            <a:off x="2680131" y="4953000"/>
            <a:ext cx="6525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신문내용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09FD9-E77F-47F2-903B-EDBB795F8CA0}"/>
              </a:ext>
            </a:extLst>
          </p:cNvPr>
          <p:cNvSpPr txBox="1"/>
          <p:nvPr/>
        </p:nvSpPr>
        <p:spPr>
          <a:xfrm>
            <a:off x="4941915" y="1351001"/>
            <a:ext cx="200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나의 상태</a:t>
            </a:r>
          </a:p>
        </p:txBody>
      </p:sp>
    </p:spTree>
    <p:extLst>
      <p:ext uri="{BB962C8B-B14F-4D97-AF65-F5344CB8AC3E}">
        <p14:creationId xmlns:p14="http://schemas.microsoft.com/office/powerpoint/2010/main" val="1470402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8045820-F6F5-4F4C-B86A-5AB3F0D30826}"/>
              </a:ext>
            </a:extLst>
          </p:cNvPr>
          <p:cNvSpPr/>
          <p:nvPr/>
        </p:nvSpPr>
        <p:spPr>
          <a:xfrm>
            <a:off x="3048000" y="4695416"/>
            <a:ext cx="6096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2000" dirty="0">
                <a:solidFill>
                  <a:srgbClr val="000000"/>
                </a:solidFill>
                <a:latin typeface="나눔고딕"/>
              </a:rPr>
              <a:t>눈 피로에 의해 발생하는 시력저하</a:t>
            </a:r>
            <a:r>
              <a:rPr lang="en-US" altLang="ko-KR" sz="2000" dirty="0">
                <a:solidFill>
                  <a:srgbClr val="000000"/>
                </a:solidFill>
                <a:latin typeface="나눔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나눔고딕"/>
              </a:rPr>
              <a:t>안질환을 예방하기 위해서 </a:t>
            </a:r>
            <a:r>
              <a:rPr lang="ko-KR" altLang="en-US" sz="2000" b="1" u="sng" dirty="0">
                <a:solidFill>
                  <a:srgbClr val="F12F22"/>
                </a:solidFill>
                <a:latin typeface="나눔고딕"/>
              </a:rPr>
              <a:t>한 시간마다 </a:t>
            </a:r>
            <a:r>
              <a:rPr lang="en-US" altLang="ko-KR" sz="2000" b="1" u="sng" dirty="0">
                <a:solidFill>
                  <a:srgbClr val="F12F22"/>
                </a:solidFill>
                <a:latin typeface="나눔고딕"/>
              </a:rPr>
              <a:t>5~10</a:t>
            </a:r>
            <a:r>
              <a:rPr lang="ko-KR" altLang="en-US" sz="2000" b="1" u="sng" dirty="0">
                <a:solidFill>
                  <a:srgbClr val="F12F22"/>
                </a:solidFill>
                <a:latin typeface="나눔고딕"/>
              </a:rPr>
              <a:t>분 정도 눈 휴식을 가져야한다</a:t>
            </a:r>
            <a:r>
              <a:rPr lang="en-US" altLang="ko-KR" sz="2000" b="1" u="sng" dirty="0">
                <a:solidFill>
                  <a:srgbClr val="F12F22"/>
                </a:solidFill>
                <a:latin typeface="나눔고딕"/>
              </a:rPr>
              <a:t>.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33735C7-AB81-464C-9715-519B2341C7AF}"/>
              </a:ext>
            </a:extLst>
          </p:cNvPr>
          <p:cNvSpPr/>
          <p:nvPr/>
        </p:nvSpPr>
        <p:spPr>
          <a:xfrm>
            <a:off x="3175247" y="967666"/>
            <a:ext cx="2920753" cy="33735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일상생활 시 눈 깜빡임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ko-KR" altLang="en-US" b="1" dirty="0">
                <a:solidFill>
                  <a:schemeClr val="tx1"/>
                </a:solidFill>
              </a:rPr>
              <a:t>회</a:t>
            </a:r>
            <a:r>
              <a:rPr lang="en-US" altLang="ko-KR" b="1" dirty="0">
                <a:solidFill>
                  <a:schemeClr val="tx1"/>
                </a:solidFill>
              </a:rPr>
              <a:t>/3</a:t>
            </a:r>
            <a:r>
              <a:rPr lang="ko-KR" altLang="en-US" b="1" dirty="0">
                <a:solidFill>
                  <a:schemeClr val="tx1"/>
                </a:solidFill>
              </a:rPr>
              <a:t>초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73F14C0-3AC2-4C55-AD57-D6303FAA83E4}"/>
              </a:ext>
            </a:extLst>
          </p:cNvPr>
          <p:cNvSpPr/>
          <p:nvPr/>
        </p:nvSpPr>
        <p:spPr>
          <a:xfrm>
            <a:off x="6096000" y="967666"/>
            <a:ext cx="2920753" cy="33735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b="1" dirty="0"/>
          </a:p>
          <a:p>
            <a:pPr algn="ctr"/>
            <a:r>
              <a:rPr lang="ko-KR" altLang="en-US" b="1" dirty="0"/>
              <a:t>폰 사용 시 눈 깜빡임</a:t>
            </a:r>
            <a:endParaRPr lang="en-US" altLang="ko-KR" b="1" dirty="0"/>
          </a:p>
          <a:p>
            <a:pPr algn="ctr"/>
            <a:r>
              <a:rPr lang="ko-KR" altLang="en-US" b="1" dirty="0"/>
              <a:t> </a:t>
            </a:r>
            <a:r>
              <a:rPr lang="en-US" altLang="ko-KR" b="1" dirty="0"/>
              <a:t>1</a:t>
            </a:r>
            <a:r>
              <a:rPr lang="ko-KR" altLang="en-US" b="1" dirty="0"/>
              <a:t>회</a:t>
            </a:r>
            <a:r>
              <a:rPr lang="en-US" altLang="ko-KR" b="1" dirty="0"/>
              <a:t>/12</a:t>
            </a:r>
            <a:r>
              <a:rPr lang="ko-KR" altLang="en-US" b="1" dirty="0"/>
              <a:t>초</a:t>
            </a:r>
          </a:p>
        </p:txBody>
      </p:sp>
      <p:pic>
        <p:nvPicPr>
          <p:cNvPr id="19466" name="Picture 10" descr="people icon에 대한 이미지 검색결과">
            <a:extLst>
              <a:ext uri="{FF2B5EF4-FFF2-40B4-BE49-F238E27FC236}">
                <a16:creationId xmlns:a16="http://schemas.microsoft.com/office/drawing/2014/main" id="{4F2AEAE8-CB1F-4238-9191-0D572FFC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061" y="1118496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smartphone icon에 대한 이미지 검색결과">
            <a:extLst>
              <a:ext uri="{FF2B5EF4-FFF2-40B4-BE49-F238E27FC236}">
                <a16:creationId xmlns:a16="http://schemas.microsoft.com/office/drawing/2014/main" id="{FB8667FF-4679-441A-AC81-0FD74443E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813" y="1118496"/>
            <a:ext cx="2143125" cy="174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8AB944-5E53-4387-9D98-254161A8422F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41661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smartphone icon에 대한 이미지 검색결과">
            <a:extLst>
              <a:ext uri="{FF2B5EF4-FFF2-40B4-BE49-F238E27FC236}">
                <a16:creationId xmlns:a16="http://schemas.microsoft.com/office/drawing/2014/main" id="{6AF1BEF3-50B6-4FC3-AA27-938E3FBE3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447" y="226865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aby icon에 대한 이미지 검색결과">
            <a:extLst>
              <a:ext uri="{FF2B5EF4-FFF2-40B4-BE49-F238E27FC236}">
                <a16:creationId xmlns:a16="http://schemas.microsoft.com/office/drawing/2014/main" id="{C802F2FA-B8B6-4A76-98CD-8819DC834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379" y="2563930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B7E3E9-07E4-4C3A-8C0B-6569C6568B96}"/>
              </a:ext>
            </a:extLst>
          </p:cNvPr>
          <p:cNvSpPr txBox="1"/>
          <p:nvPr/>
        </p:nvSpPr>
        <p:spPr>
          <a:xfrm>
            <a:off x="5021201" y="3077471"/>
            <a:ext cx="18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Watch!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D48BAE-4FAF-4867-BFFE-97A367FFC618}"/>
              </a:ext>
            </a:extLst>
          </p:cNvPr>
          <p:cNvGrpSpPr/>
          <p:nvPr/>
        </p:nvGrpSpPr>
        <p:grpSpPr>
          <a:xfrm>
            <a:off x="5189463" y="2563929"/>
            <a:ext cx="1552574" cy="1552574"/>
            <a:chOff x="5133281" y="2550959"/>
            <a:chExt cx="1552574" cy="155257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E93C3B8-538C-4482-BFFB-FDC4080FDA2D}"/>
                </a:ext>
              </a:extLst>
            </p:cNvPr>
            <p:cNvSpPr/>
            <p:nvPr/>
          </p:nvSpPr>
          <p:spPr>
            <a:xfrm rot="8100000">
              <a:off x="5133281" y="3138557"/>
              <a:ext cx="1552574" cy="4168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FB39B2F-A375-44DD-AB2D-15C84AD4D44D}"/>
                </a:ext>
              </a:extLst>
            </p:cNvPr>
            <p:cNvSpPr/>
            <p:nvPr/>
          </p:nvSpPr>
          <p:spPr>
            <a:xfrm rot="13500000">
              <a:off x="5133281" y="3118816"/>
              <a:ext cx="1552574" cy="4168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2D18B4F-C6F3-4806-B302-38E09BCFAE08}"/>
              </a:ext>
            </a:extLst>
          </p:cNvPr>
          <p:cNvSpPr txBox="1"/>
          <p:nvPr/>
        </p:nvSpPr>
        <p:spPr>
          <a:xfrm>
            <a:off x="3435658" y="825623"/>
            <a:ext cx="485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아이의 경우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52FAE2-2D8D-4CA5-973F-6936CD9CC541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65769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5D6D53-758D-4666-B0A4-997178B1CF08}"/>
              </a:ext>
            </a:extLst>
          </p:cNvPr>
          <p:cNvSpPr txBox="1"/>
          <p:nvPr/>
        </p:nvSpPr>
        <p:spPr>
          <a:xfrm>
            <a:off x="5257060" y="2921168"/>
            <a:ext cx="1677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/>
              <a:t>But!</a:t>
            </a:r>
            <a:endParaRPr lang="ko-KR" altLang="en-US" sz="6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5B508E-0665-49C1-A0CE-451661A0E9E3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58439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야놀자 광고 아이들 울음 뚝!에 대한 이미지 검색결과">
            <a:extLst>
              <a:ext uri="{FF2B5EF4-FFF2-40B4-BE49-F238E27FC236}">
                <a16:creationId xmlns:a16="http://schemas.microsoft.com/office/drawing/2014/main" id="{F3B0DFD9-6409-41E7-BC82-112990F2E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2394" y="2746384"/>
            <a:ext cx="2143125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83607C-4A48-4801-8152-EC64E2951138}"/>
              </a:ext>
            </a:extLst>
          </p:cNvPr>
          <p:cNvSpPr txBox="1"/>
          <p:nvPr/>
        </p:nvSpPr>
        <p:spPr>
          <a:xfrm>
            <a:off x="3317289" y="1540692"/>
            <a:ext cx="5557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그러기 쉽지 않다</a:t>
            </a:r>
            <a:r>
              <a:rPr lang="en-US" altLang="ko-KR" dirty="0"/>
              <a:t>…!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903470-B355-4789-AFBC-08260AFAFFEE}"/>
              </a:ext>
            </a:extLst>
          </p:cNvPr>
          <p:cNvSpPr txBox="1"/>
          <p:nvPr/>
        </p:nvSpPr>
        <p:spPr>
          <a:xfrm>
            <a:off x="7456921" y="4879984"/>
            <a:ext cx="1988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example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1B4DF7-551C-4614-B6BB-EFD16E4EC15F}"/>
              </a:ext>
            </a:extLst>
          </p:cNvPr>
          <p:cNvSpPr txBox="1"/>
          <p:nvPr/>
        </p:nvSpPr>
        <p:spPr>
          <a:xfrm>
            <a:off x="4883714" y="3563376"/>
            <a:ext cx="18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Watch!</a:t>
            </a:r>
            <a:endParaRPr lang="ko-KR" altLang="en-US" dirty="0"/>
          </a:p>
        </p:txBody>
      </p:sp>
      <p:pic>
        <p:nvPicPr>
          <p:cNvPr id="12" name="Picture 4" descr="baby crying icon에 대한 이미지 검색결과">
            <a:extLst>
              <a:ext uri="{FF2B5EF4-FFF2-40B4-BE49-F238E27FC236}">
                <a16:creationId xmlns:a16="http://schemas.microsoft.com/office/drawing/2014/main" id="{EFC2EABD-DAE6-4910-83D3-C3BDCF425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5726" y="271054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7AFE55-360F-41BF-9B3C-3CDD84E98D06}"/>
              </a:ext>
            </a:extLst>
          </p:cNvPr>
          <p:cNvSpPr txBox="1"/>
          <p:nvPr/>
        </p:nvSpPr>
        <p:spPr>
          <a:xfrm>
            <a:off x="2322990" y="4695318"/>
            <a:ext cx="1988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Baby crying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0E9387-8DE9-4AA1-B0FD-B8FD8AB13F6F}"/>
              </a:ext>
            </a:extLst>
          </p:cNvPr>
          <p:cNvSpPr txBox="1"/>
          <p:nvPr/>
        </p:nvSpPr>
        <p:spPr>
          <a:xfrm>
            <a:off x="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46183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1053</TotalTime>
  <Words>1031</Words>
  <Application>Microsoft Office PowerPoint</Application>
  <PresentationFormat>와이드스크린</PresentationFormat>
  <Paragraphs>354</Paragraphs>
  <Slides>49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49</vt:i4>
      </vt:variant>
    </vt:vector>
  </HeadingPairs>
  <TitlesOfParts>
    <vt:vector size="54" baseType="lpstr">
      <vt:lpstr>나눔고딕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제호 방</dc:creator>
  <cp:lastModifiedBy>제호 방</cp:lastModifiedBy>
  <cp:revision>120</cp:revision>
  <dcterms:created xsi:type="dcterms:W3CDTF">2019-04-01T15:14:47Z</dcterms:created>
  <dcterms:modified xsi:type="dcterms:W3CDTF">2019-06-11T16:55:54Z</dcterms:modified>
</cp:coreProperties>
</file>

<file path=docProps/thumbnail.jpeg>
</file>